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 id="2147483685" r:id="rId3"/>
    <p:sldMasterId id="2147483690" r:id="rId4"/>
    <p:sldMasterId id="2147483695" r:id="rId5"/>
    <p:sldMasterId id="2147483703" r:id="rId6"/>
  </p:sldMasterIdLst>
  <p:notesMasterIdLst>
    <p:notesMasterId r:id="rId69"/>
  </p:notesMasterIdLst>
  <p:sldIdLst>
    <p:sldId id="334" r:id="rId7"/>
    <p:sldId id="423" r:id="rId8"/>
    <p:sldId id="662" r:id="rId9"/>
    <p:sldId id="708" r:id="rId10"/>
    <p:sldId id="661" r:id="rId11"/>
    <p:sldId id="716" r:id="rId12"/>
    <p:sldId id="709" r:id="rId13"/>
    <p:sldId id="723" r:id="rId14"/>
    <p:sldId id="683" r:id="rId15"/>
    <p:sldId id="684" r:id="rId16"/>
    <p:sldId id="688" r:id="rId17"/>
    <p:sldId id="685" r:id="rId18"/>
    <p:sldId id="718" r:id="rId19"/>
    <p:sldId id="690" r:id="rId20"/>
    <p:sldId id="682" r:id="rId21"/>
    <p:sldId id="689" r:id="rId22"/>
    <p:sldId id="694" r:id="rId23"/>
    <p:sldId id="696" r:id="rId24"/>
    <p:sldId id="722" r:id="rId25"/>
    <p:sldId id="693" r:id="rId26"/>
    <p:sldId id="705" r:id="rId27"/>
    <p:sldId id="710" r:id="rId28"/>
    <p:sldId id="665" r:id="rId29"/>
    <p:sldId id="676" r:id="rId30"/>
    <p:sldId id="678" r:id="rId31"/>
    <p:sldId id="677" r:id="rId32"/>
    <p:sldId id="697" r:id="rId33"/>
    <p:sldId id="698" r:id="rId34"/>
    <p:sldId id="699" r:id="rId35"/>
    <p:sldId id="700" r:id="rId36"/>
    <p:sldId id="701" r:id="rId37"/>
    <p:sldId id="667" r:id="rId38"/>
    <p:sldId id="1114" r:id="rId39"/>
    <p:sldId id="707" r:id="rId40"/>
    <p:sldId id="706" r:id="rId41"/>
    <p:sldId id="711" r:id="rId42"/>
    <p:sldId id="679" r:id="rId43"/>
    <p:sldId id="720" r:id="rId44"/>
    <p:sldId id="1116" r:id="rId45"/>
    <p:sldId id="1110" r:id="rId46"/>
    <p:sldId id="1118" r:id="rId47"/>
    <p:sldId id="1120" r:id="rId48"/>
    <p:sldId id="1121" r:id="rId49"/>
    <p:sldId id="1123" r:id="rId50"/>
    <p:sldId id="1122" r:id="rId51"/>
    <p:sldId id="1119" r:id="rId52"/>
    <p:sldId id="1117" r:id="rId53"/>
    <p:sldId id="1124" r:id="rId54"/>
    <p:sldId id="1115" r:id="rId55"/>
    <p:sldId id="1132" r:id="rId56"/>
    <p:sldId id="1112" r:id="rId57"/>
    <p:sldId id="1129" r:id="rId58"/>
    <p:sldId id="1130" r:id="rId59"/>
    <p:sldId id="1014" r:id="rId60"/>
    <p:sldId id="1133" r:id="rId61"/>
    <p:sldId id="1139" r:id="rId62"/>
    <p:sldId id="1140" r:id="rId63"/>
    <p:sldId id="1141" r:id="rId64"/>
    <p:sldId id="1135" r:id="rId65"/>
    <p:sldId id="1136" r:id="rId66"/>
    <p:sldId id="808" r:id="rId67"/>
    <p:sldId id="113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E5353B"/>
    <a:srgbClr val="4968EA"/>
    <a:srgbClr val="41A5EE"/>
    <a:srgbClr val="D92D6D"/>
    <a:srgbClr val="FFFFFF"/>
    <a:srgbClr val="FFA829"/>
    <a:srgbClr val="496AEB"/>
    <a:srgbClr val="4D27AA"/>
    <a:srgbClr val="2488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47709" autoAdjust="0"/>
  </p:normalViewPr>
  <p:slideViewPr>
    <p:cSldViewPr snapToGrid="0" showGuides="1">
      <p:cViewPr varScale="1">
        <p:scale>
          <a:sx n="40" d="100"/>
          <a:sy n="40" d="100"/>
        </p:scale>
        <p:origin x="816" y="42"/>
      </p:cViewPr>
      <p:guideLst>
        <p:guide orient="horz" pos="2160"/>
        <p:guide pos="3840"/>
      </p:guideLst>
    </p:cSldViewPr>
  </p:slideViewPr>
  <p:outlineViewPr>
    <p:cViewPr>
      <p:scale>
        <a:sx n="33" d="100"/>
        <a:sy n="33" d="100"/>
      </p:scale>
      <p:origin x="0" y="-23952"/>
    </p:cViewPr>
  </p:outlineViewPr>
  <p:notesTextViewPr>
    <p:cViewPr>
      <p:scale>
        <a:sx n="87" d="100"/>
        <a:sy n="87"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9/7/2022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m3-01 = “Module Introduction”</a:t>
            </a:r>
          </a:p>
          <a:p>
            <a:endParaRPr lang="en-US" dirty="0"/>
          </a:p>
          <a:p>
            <a:r>
              <a:rPr lang="en-US" dirty="0"/>
              <a:t>Hi folks, and welcome to this next module in the AWS Certified Solutions Architect Associate course.  I’m Amber Israelsen.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you’re creating an EC2 instance, or a virtual server—to host an application.  And that application needs (</a:t>
            </a:r>
            <a:r>
              <a:rPr lang="en-US" b="1" dirty="0"/>
              <a:t>click</a:t>
            </a:r>
            <a:r>
              <a:rPr lang="en-US" dirty="0"/>
              <a:t>) to be able to use the Simple Storage Service for storing and retrieving pictures, for example, and it also (</a:t>
            </a:r>
            <a:r>
              <a:rPr lang="en-US" b="1" dirty="0"/>
              <a:t>click</a:t>
            </a:r>
            <a:r>
              <a:rPr lang="en-US" dirty="0"/>
              <a:t>) needs to publish logs to a service called CloudWatch.  Don’t worry if you don’t understand much about these services yet.  Just know that you have one service in AWS trying to interact with other services in AWS.</a:t>
            </a:r>
          </a:p>
          <a:p>
            <a:endParaRPr lang="en-US" dirty="0"/>
          </a:p>
          <a:p>
            <a:r>
              <a:rPr lang="en-US" dirty="0"/>
              <a:t>That’s a pretty common scenario, right?  But, how do you go about this from an IAM perspective.  Well, there are a couple options.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972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 1 is to create an (</a:t>
            </a:r>
            <a:r>
              <a:rPr lang="en-US" b="1" dirty="0"/>
              <a:t>click</a:t>
            </a:r>
            <a:r>
              <a:rPr lang="en-US" dirty="0"/>
              <a:t>) an IAM user for the (</a:t>
            </a:r>
            <a:r>
              <a:rPr lang="en-US" b="1" dirty="0"/>
              <a:t>click</a:t>
            </a:r>
            <a:r>
              <a:rPr lang="en-US" dirty="0"/>
              <a:t>) application that has the appropriate permissions to use S3 and CloudWatch.</a:t>
            </a:r>
          </a:p>
          <a:p>
            <a:endParaRPr lang="en-US" dirty="0"/>
          </a:p>
          <a:p>
            <a:r>
              <a:rPr lang="en-US" dirty="0"/>
              <a:t>Then (</a:t>
            </a:r>
            <a:r>
              <a:rPr lang="en-US" b="1" dirty="0"/>
              <a:t>click</a:t>
            </a:r>
            <a:r>
              <a:rPr lang="en-US" dirty="0"/>
              <a:t>) hard-code those credentials into the application or store them on the EC2 instance’s file system and retrieve them at runtime.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440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even if you don’t know how all of this works, that option should hopefully intuitively feel like this to you!</a:t>
            </a:r>
          </a:p>
          <a:p>
            <a:endParaRPr lang="en-US" dirty="0"/>
          </a:p>
          <a:p>
            <a:r>
              <a:rPr lang="en-US" dirty="0"/>
              <a:t>Hard-coding credentials and/or storing them on a file system is never a good idea.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21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agree that this isn’t really an option at all.  But this scenario is really why roles exist.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261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a:t>
            </a:r>
            <a:r>
              <a:rPr lang="en-US" b="1" dirty="0"/>
              <a:t>click</a:t>
            </a:r>
            <a:r>
              <a:rPr lang="en-US" dirty="0"/>
              <a:t>)—and honestly, really the ONLY option—is to create an IAM role (</a:t>
            </a:r>
            <a:r>
              <a:rPr lang="en-US" b="1" dirty="0"/>
              <a:t>click</a:t>
            </a:r>
            <a:r>
              <a:rPr lang="en-US" dirty="0"/>
              <a:t>) with the appropriate permissions for S3 and CloudWatch.</a:t>
            </a:r>
          </a:p>
          <a:p>
            <a:endParaRPr lang="en-US" dirty="0"/>
          </a:p>
          <a:p>
            <a:r>
              <a:rPr lang="en-US" dirty="0"/>
              <a:t>Then when you go to create your EC2 instance (</a:t>
            </a:r>
            <a:r>
              <a:rPr lang="en-US" b="1" dirty="0"/>
              <a:t>click</a:t>
            </a:r>
            <a:r>
              <a:rPr lang="en-US" dirty="0"/>
              <a:t>), or server, you assign it that role.</a:t>
            </a:r>
          </a:p>
          <a:p>
            <a:endParaRPr lang="en-US" dirty="0"/>
          </a:p>
          <a:p>
            <a:r>
              <a:rPr lang="en-US" dirty="0"/>
              <a:t>By doing this, the EC2 instance assumes (</a:t>
            </a:r>
            <a:r>
              <a:rPr lang="en-US" b="1" dirty="0"/>
              <a:t>click</a:t>
            </a:r>
            <a:r>
              <a:rPr lang="en-US" dirty="0"/>
              <a:t>) this role and will have access to S3 and CloudWatch, no credentials required.</a:t>
            </a:r>
          </a:p>
          <a:p>
            <a:endParaRPr lang="en-US" dirty="0"/>
          </a:p>
          <a:p>
            <a:r>
              <a:rPr lang="en-US" dirty="0"/>
              <a:t>This is a much better way to go!</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96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on this concept a little more, let’s use a hat analogy for a role…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667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life, you’ve probably heard the expression about someone wearing a lot of hats.  In your own life, maybe you juggle different hats or roles of being a parent and a software engineer at work, maybe a soccer coach on the weekends, the home chef for yourself or the family, and maybe a therapist to your friends.</a:t>
            </a:r>
          </a:p>
          <a:p>
            <a:endParaRPr lang="en-US" dirty="0"/>
          </a:p>
          <a:p>
            <a:r>
              <a:rPr lang="en-US" dirty="0"/>
              <a:t>You wear a lot of different hats and play a lot of different roles depending on the day or the hour.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74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in AWS are similar.</a:t>
            </a:r>
          </a:p>
          <a:p>
            <a:endParaRPr lang="en-US" dirty="0"/>
          </a:p>
          <a:p>
            <a:r>
              <a:rPr lang="en-US" dirty="0"/>
              <a:t>You can assume a role by putting on that hat.  And when you put on that hat, you can do everything the role can do.</a:t>
            </a:r>
          </a:p>
          <a:p>
            <a:endParaRPr lang="en-US" dirty="0"/>
          </a:p>
          <a:p>
            <a:r>
              <a:rPr lang="en-US" dirty="0"/>
              <a:t>Maybe (</a:t>
            </a:r>
            <a:r>
              <a:rPr lang="en-US" b="1" dirty="0"/>
              <a:t>click</a:t>
            </a:r>
            <a:r>
              <a:rPr lang="en-US" dirty="0"/>
              <a:t>) there’s a role that says you can read from S3, write to logs to CloudWatch and read from a DynamoDB database.  That’s one role that does all those things.</a:t>
            </a:r>
          </a:p>
          <a:p>
            <a:endParaRPr lang="en-US" dirty="0"/>
          </a:p>
          <a:p>
            <a:r>
              <a:rPr lang="en-US" dirty="0"/>
              <a:t>Or maybe (</a:t>
            </a:r>
            <a:r>
              <a:rPr lang="en-US" b="1" dirty="0"/>
              <a:t>click</a:t>
            </a:r>
            <a:r>
              <a:rPr lang="en-US" dirty="0"/>
              <a:t>) there’s a role that can only read from S3.  Or another (</a:t>
            </a:r>
            <a:r>
              <a:rPr lang="en-US" b="1" dirty="0"/>
              <a:t>click</a:t>
            </a:r>
            <a:r>
              <a:rPr lang="en-US" dirty="0"/>
              <a:t>) role that can only write to CloudWatch.</a:t>
            </a:r>
          </a:p>
          <a:p>
            <a:endParaRPr lang="en-US" dirty="0"/>
          </a:p>
          <a:p>
            <a:r>
              <a:rPr lang="en-US" dirty="0"/>
              <a:t>Whatever hat you put on, or whatever role you assume, that’s what you can do.  </a:t>
            </a:r>
          </a:p>
          <a:p>
            <a:endParaRPr lang="en-US" dirty="0"/>
          </a:p>
          <a:p>
            <a:r>
              <a:rPr lang="en-US" dirty="0"/>
              <a:t>On the exam, if you get a question about one service needing permissions on another service, then a Role is the first thing you should think about.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59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same is true of users or groups.  They can assume roles too, and it works the same way—temporarily, the user would be able to do whatever things the role can do.</a:t>
            </a:r>
          </a:p>
          <a:p>
            <a:endParaRPr lang="en-US"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956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out to the Console, you’ll see you as a user can switch roles easily right here on the top right menu.</a:t>
            </a:r>
          </a:p>
          <a:p>
            <a:endParaRPr lang="en-US" dirty="0"/>
          </a:p>
          <a:p>
            <a:endParaRPr lang="en-US" dirty="0"/>
          </a:p>
          <a:p>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33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module, we did a refresher of the core concepts from the Cloud Practitioner content.</a:t>
            </a:r>
          </a:p>
          <a:p>
            <a:endParaRPr lang="en-US" dirty="0"/>
          </a:p>
          <a:p>
            <a:r>
              <a:rPr lang="en-US" dirty="0"/>
              <a:t>Coming up in this module, we’ll get into authentication and authorization, with the main focus being Identity and Access Management, or IAM.  Some of this might also be review for you—like users, groups and roles—so feel free to skip through those if you’re already comfortable with them.  But then we’ll get into a little more detail about things like identity and resource-based policies, account federation and how to manage multiple accounts.</a:t>
            </a:r>
          </a:p>
          <a:p>
            <a:endParaRPr lang="en-US" dirty="0"/>
          </a:p>
          <a:p>
            <a:r>
              <a:rPr lang="en-US" dirty="0"/>
              <a:t>Let’s get started.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summarize what we have so far, these are the identities or the “WHO” is doing something with our AWS resources—users, user groups and roles.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734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as we saw earlier, just having an identity doesn’t mean I can do anything.  In fact, by default, you can’t do ANYTHING.</a:t>
            </a:r>
          </a:p>
          <a:p>
            <a:endParaRPr lang="en-US" dirty="0"/>
          </a:p>
          <a:p>
            <a:r>
              <a:rPr lang="en-US" b="1" dirty="0"/>
              <a:t>If we log in as our IAM user Dwight and try to get to S3, for example, you’ll see we can’t really do anything—can’t list buckets, can’t create new ones, etc.</a:t>
            </a:r>
          </a:p>
          <a:p>
            <a:endParaRPr lang="en-US" dirty="0"/>
          </a:p>
          <a:p>
            <a:r>
              <a:rPr lang="en-US" dirty="0"/>
              <a:t>Now we need to tie everything together, and hit this final construct (</a:t>
            </a:r>
            <a:r>
              <a:rPr lang="en-US" b="1" dirty="0"/>
              <a:t>show in Console</a:t>
            </a:r>
            <a:r>
              <a:rPr lang="en-US" dirty="0"/>
              <a:t>) of policies.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32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m3-06 = “IAM: Policies”</a:t>
            </a:r>
          </a:p>
          <a:p>
            <a:endParaRPr lang="en-US" dirty="0"/>
          </a:p>
          <a:p>
            <a:endParaRPr lang="en-US" dirty="0"/>
          </a:p>
          <a:p>
            <a:r>
              <a:rPr lang="en-US" dirty="0"/>
              <a:t>And the final number in our list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486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a policy says who can do what to which resources and when.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353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“Allow IAM users to rotate their own credentials programmatically and in the console.”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409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“Allow a user to start and stop EC2 instances.”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46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“Allow a Lambda function to access a DynamoDB database table.”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47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basic syntax of a policy.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103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effect, your two options are Allow or Deny.</a:t>
            </a:r>
          </a:p>
          <a:p>
            <a:endParaRPr lang="en-US" dirty="0"/>
          </a:p>
          <a:p>
            <a:r>
              <a:rPr lang="en-US" dirty="0"/>
              <a:t>Deny is the default that’s automatically applied.  So if you don’t specify anything, it’ll be defaulted to Deny.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75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action.  This is going to correspond to the API calls to AWS services.  An API call is basically just the code that your application calls to do something in AWS.  Such as for s3, the ability to Delete a Bucket.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958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m3-02 = “AWS Identity and Access Management (IAM) Overview”</a:t>
            </a:r>
          </a:p>
          <a:p>
            <a:endParaRPr lang="en-US" dirty="0"/>
          </a:p>
          <a:p>
            <a:r>
              <a:rPr lang="en-US" dirty="0"/>
              <a:t>In this module, there’s one core service that really sits at the center of everything else, and that’s Identity and Access Management, or IAM.</a:t>
            </a:r>
          </a:p>
          <a:p>
            <a:endParaRPr lang="en-US" dirty="0"/>
          </a:p>
          <a:p>
            <a:r>
              <a:rPr lang="en-US" dirty="0"/>
              <a:t>In short, this is (</a:t>
            </a:r>
            <a:r>
              <a:rPr lang="en-US" b="1" dirty="0"/>
              <a:t>click</a:t>
            </a:r>
            <a:r>
              <a:rPr lang="en-US" dirty="0"/>
              <a:t>) a service that’s used to securely control access to your AWS resources.</a:t>
            </a:r>
          </a:p>
          <a:p>
            <a:endParaRPr lang="en-US" dirty="0"/>
          </a:p>
          <a:p>
            <a:r>
              <a:rPr lang="en-US" dirty="0"/>
              <a:t>It (</a:t>
            </a:r>
            <a:r>
              <a:rPr lang="en-US" b="1" dirty="0"/>
              <a:t>click</a:t>
            </a:r>
            <a:r>
              <a:rPr lang="en-US" dirty="0"/>
              <a:t>) controls authentication (the WHO) and authorization (the WHAT they can do)</a:t>
            </a:r>
          </a:p>
          <a:p>
            <a:endParaRPr lang="en-US" dirty="0"/>
          </a:p>
          <a:p>
            <a:r>
              <a:rPr lang="en-US" b="1" dirty="0"/>
              <a:t>Go out to Console – show the left nav (users, groups, roles, policies)</a:t>
            </a:r>
          </a:p>
          <a:p>
            <a:endParaRPr lang="en-US" dirty="0"/>
          </a:p>
          <a:p>
            <a:r>
              <a:rPr lang="en-US" dirty="0"/>
              <a:t>Going out to the console, you’ll see a few different constructs here—user groups, users, roles, policies and some other things. Using a combination of these concepts, you’ll be able to secure your AWS environment, and control who does what.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800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have the </a:t>
            </a:r>
            <a:r>
              <a:rPr lang="en-US" dirty="0" err="1"/>
              <a:t>arn</a:t>
            </a:r>
            <a:r>
              <a:rPr lang="en-US" dirty="0"/>
              <a:t>, or Amazon Resource Name.  This is the resource you want to apply the permission to.</a:t>
            </a:r>
          </a:p>
          <a:p>
            <a:endParaRPr lang="en-US" dirty="0"/>
          </a:p>
          <a:p>
            <a:r>
              <a:rPr lang="en-US" dirty="0"/>
              <a:t>For example, you want to apply permissions to a specific ec2 instance, and you’d enter the ID for that instance.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886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finally, conditions. These are optional, and they control when the policy should apply.</a:t>
            </a:r>
          </a:p>
          <a:p>
            <a:endParaRPr lang="en-US" dirty="0"/>
          </a:p>
          <a:p>
            <a:r>
              <a:rPr lang="en-US" dirty="0"/>
              <a:t>For example, only apply this policy is the user name is john doe.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16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apply those concepts to an example policy.</a:t>
            </a:r>
          </a:p>
          <a:p>
            <a:endParaRPr lang="en-US" dirty="0"/>
          </a:p>
          <a:p>
            <a:r>
              <a:rPr lang="en-US" dirty="0"/>
              <a:t>Here we’re saying that if (</a:t>
            </a:r>
            <a:r>
              <a:rPr lang="en-US" b="1" dirty="0"/>
              <a:t>click</a:t>
            </a:r>
            <a:r>
              <a:rPr lang="en-US" dirty="0"/>
              <a:t>) the IAM user is equal to whatever user name we specify here in the condition</a:t>
            </a:r>
          </a:p>
          <a:p>
            <a:r>
              <a:rPr lang="en-US" dirty="0"/>
              <a:t>This person (</a:t>
            </a:r>
            <a:r>
              <a:rPr lang="en-US" b="1" dirty="0"/>
              <a:t>click</a:t>
            </a:r>
            <a:r>
              <a:rPr lang="en-US" dirty="0"/>
              <a:t>) is ALLOWED to…</a:t>
            </a:r>
          </a:p>
          <a:p>
            <a:r>
              <a:rPr lang="en-US" dirty="0"/>
              <a:t>Start (</a:t>
            </a:r>
            <a:r>
              <a:rPr lang="en-US" b="1" dirty="0"/>
              <a:t>click</a:t>
            </a:r>
            <a:r>
              <a:rPr lang="en-US" dirty="0"/>
              <a:t>) start and stop EC2 instances—once again, those are your servers that live in AWS…</a:t>
            </a:r>
          </a:p>
          <a:p>
            <a:r>
              <a:rPr lang="en-US" dirty="0"/>
              <a:t>And (</a:t>
            </a:r>
            <a:r>
              <a:rPr lang="en-US" b="1" dirty="0"/>
              <a:t>click</a:t>
            </a:r>
            <a:r>
              <a:rPr lang="en-US" dirty="0"/>
              <a:t>) the asterisks here mean they can start and stop any instances, not just a specific instance.</a:t>
            </a:r>
          </a:p>
          <a:p>
            <a:endParaRPr lang="en-US" dirty="0"/>
          </a:p>
          <a:p>
            <a:r>
              <a:rPr lang="en-US" dirty="0"/>
              <a:t>And then we also (</a:t>
            </a:r>
            <a:r>
              <a:rPr lang="en-US" b="1" dirty="0"/>
              <a:t>click</a:t>
            </a:r>
            <a:r>
              <a:rPr lang="en-US" dirty="0"/>
              <a:t>) need to be able to Describe, or list, Instances, which lets us check the status of instances.</a:t>
            </a:r>
          </a:p>
          <a:p>
            <a:endParaRPr lang="en-US" dirty="0"/>
          </a:p>
          <a:p>
            <a:r>
              <a:rPr lang="en-US" dirty="0"/>
              <a:t>Looking at another example in the </a:t>
            </a:r>
            <a:r>
              <a:rPr lang="en-US" b="1" dirty="0"/>
              <a:t>Console</a:t>
            </a:r>
            <a:r>
              <a:rPr lang="en-US" dirty="0"/>
              <a:t>, let’s look at perhaps the simplest one, or at least the most permissive one, of </a:t>
            </a:r>
            <a:r>
              <a:rPr lang="en-US" b="1" dirty="0" err="1"/>
              <a:t>AdministratorAccess</a:t>
            </a:r>
            <a:r>
              <a:rPr lang="en-US" b="1" dirty="0"/>
              <a:t> (point out JSON vs. policy summary tabs)</a:t>
            </a:r>
          </a:p>
          <a:p>
            <a:endParaRPr lang="en-US" dirty="0"/>
          </a:p>
          <a:p>
            <a:r>
              <a:rPr lang="en-US" dirty="0"/>
              <a:t>This one basically says allow every action on every resource in the account.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511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m3-07 = “DEMO: Creating IAM Policies”</a:t>
            </a:r>
          </a:p>
          <a:p>
            <a:endParaRPr lang="en-US" dirty="0"/>
          </a:p>
          <a:p>
            <a:r>
              <a:rPr lang="en-US" b="0" dirty="0">
                <a:solidFill>
                  <a:srgbClr val="000000"/>
                </a:solidFill>
                <a:effectLst/>
              </a:rPr>
              <a:t>Let’s go create an IAM policy out in the AWS Console. </a:t>
            </a:r>
          </a:p>
          <a:p>
            <a:endParaRPr lang="en-US" b="0" dirty="0">
              <a:solidFill>
                <a:srgbClr val="000000"/>
              </a:solidFill>
              <a:effectLst/>
            </a:endParaRPr>
          </a:p>
          <a:p>
            <a:r>
              <a:rPr lang="en-US" b="1" dirty="0">
                <a:solidFill>
                  <a:srgbClr val="000000"/>
                </a:solidFill>
                <a:effectLst/>
              </a:rPr>
              <a:t>Navigate to </a:t>
            </a:r>
            <a:r>
              <a:rPr lang="en-US" b="1" dirty="0" err="1">
                <a:solidFill>
                  <a:srgbClr val="000000"/>
                </a:solidFill>
                <a:effectLst/>
              </a:rPr>
              <a:t>IAM</a:t>
            </a:r>
            <a:r>
              <a:rPr lang="en-US" b="1" dirty="0" err="1">
                <a:solidFill>
                  <a:srgbClr val="000000"/>
                </a:solidFill>
                <a:effectLst/>
                <a:sym typeface="Wingdings" panose="05000000000000000000" pitchFamily="2" charset="2"/>
              </a:rPr>
              <a:t>Policies</a:t>
            </a:r>
            <a:endParaRPr lang="en-US" b="1" dirty="0">
              <a:solidFill>
                <a:srgbClr val="000000"/>
              </a:solidFill>
              <a:effectLst/>
            </a:endParaRPr>
          </a:p>
          <a:p>
            <a:endParaRPr lang="en-US" b="0" dirty="0">
              <a:solidFill>
                <a:srgbClr val="000000"/>
              </a:solidFill>
              <a:effectLst/>
            </a:endParaRPr>
          </a:p>
          <a:p>
            <a:r>
              <a:rPr lang="en-US" b="0" dirty="0">
                <a:solidFill>
                  <a:srgbClr val="000000"/>
                </a:solidFill>
                <a:effectLst/>
              </a:rPr>
              <a:t>Before we create our own policy, it can be instructive to look at some of the existing policies.  </a:t>
            </a:r>
            <a:r>
              <a:rPr lang="en-US" b="1" dirty="0">
                <a:solidFill>
                  <a:srgbClr val="000000"/>
                </a:solidFill>
                <a:effectLst/>
              </a:rPr>
              <a:t>Filter by S3</a:t>
            </a:r>
            <a:r>
              <a:rPr lang="en-US" b="0" dirty="0">
                <a:solidFill>
                  <a:srgbClr val="000000"/>
                </a:solidFill>
                <a:effectLst/>
              </a:rPr>
              <a:t>.  Click into </a:t>
            </a:r>
            <a:r>
              <a:rPr lang="en-US" b="1" dirty="0">
                <a:solidFill>
                  <a:srgbClr val="000000"/>
                </a:solidFill>
                <a:effectLst/>
              </a:rPr>
              <a:t>AmazonS3ReadOnlyAccess</a:t>
            </a:r>
            <a:r>
              <a:rPr lang="en-US" b="0" dirty="0">
                <a:solidFill>
                  <a:srgbClr val="000000"/>
                </a:solidFill>
                <a:effectLst/>
              </a:rPr>
              <a:t>.</a:t>
            </a:r>
          </a:p>
          <a:p>
            <a:endParaRPr lang="en-US" b="0" dirty="0">
              <a:solidFill>
                <a:srgbClr val="000000"/>
              </a:solidFill>
              <a:effectLst/>
            </a:endParaRPr>
          </a:p>
          <a:p>
            <a:r>
              <a:rPr lang="en-US" b="1" dirty="0">
                <a:solidFill>
                  <a:srgbClr val="000000"/>
                </a:solidFill>
                <a:effectLst/>
              </a:rPr>
              <a:t>Look at visual designer</a:t>
            </a:r>
          </a:p>
          <a:p>
            <a:r>
              <a:rPr lang="en-US" b="0" dirty="0">
                <a:solidFill>
                  <a:srgbClr val="000000"/>
                </a:solidFill>
                <a:effectLst/>
              </a:rPr>
              <a:t>-Here we’re saying we have full list access and limited read access</a:t>
            </a:r>
          </a:p>
          <a:p>
            <a:r>
              <a:rPr lang="en-US" b="0" dirty="0">
                <a:solidFill>
                  <a:srgbClr val="000000"/>
                </a:solidFill>
                <a:effectLst/>
              </a:rPr>
              <a:t>-If we click into the </a:t>
            </a:r>
            <a:r>
              <a:rPr lang="en-US" b="1" dirty="0">
                <a:solidFill>
                  <a:srgbClr val="000000"/>
                </a:solidFill>
                <a:effectLst/>
              </a:rPr>
              <a:t>S3 link</a:t>
            </a:r>
            <a:r>
              <a:rPr lang="en-US" b="0" dirty="0">
                <a:solidFill>
                  <a:srgbClr val="000000"/>
                </a:solidFill>
                <a:effectLst/>
              </a:rPr>
              <a:t>, you’ll see the List actions that you can take.  And these actions are just API calls.  And then all the various read actions, starting with Get.</a:t>
            </a:r>
          </a:p>
          <a:p>
            <a:endParaRPr lang="en-US" b="0" dirty="0">
              <a:solidFill>
                <a:srgbClr val="000000"/>
              </a:solidFill>
              <a:effectLst/>
            </a:endParaRPr>
          </a:p>
          <a:p>
            <a:r>
              <a:rPr lang="en-US" b="0" dirty="0">
                <a:solidFill>
                  <a:srgbClr val="000000"/>
                </a:solidFill>
                <a:effectLst/>
              </a:rPr>
              <a:t>If we look at the </a:t>
            </a:r>
            <a:r>
              <a:rPr lang="en-US" b="1" dirty="0">
                <a:solidFill>
                  <a:srgbClr val="000000"/>
                </a:solidFill>
                <a:effectLst/>
              </a:rPr>
              <a:t>JSON for this policy</a:t>
            </a:r>
            <a:r>
              <a:rPr lang="en-US" b="0" dirty="0">
                <a:solidFill>
                  <a:srgbClr val="000000"/>
                </a:solidFill>
                <a:effectLst/>
              </a:rPr>
              <a:t>, you’ll see we’re allowing Get* and List*, which matches up with what we saw in the policy summary.  And then there are also some s3-object-lambda Get and List actions allowed too.</a:t>
            </a:r>
          </a:p>
          <a:p>
            <a:endParaRPr lang="en-US" b="0" dirty="0">
              <a:solidFill>
                <a:srgbClr val="000000"/>
              </a:solidFill>
              <a:effectLst/>
            </a:endParaRPr>
          </a:p>
          <a:p>
            <a:r>
              <a:rPr lang="en-US" b="0" dirty="0">
                <a:solidFill>
                  <a:srgbClr val="000000"/>
                </a:solidFill>
                <a:effectLst/>
              </a:rPr>
              <a:t>So that’s an example of a managed policy that you get out of the box.  But you can also create your own policies as well.</a:t>
            </a:r>
          </a:p>
          <a:p>
            <a:endParaRPr lang="en-US" b="0" dirty="0">
              <a:solidFill>
                <a:srgbClr val="000000"/>
              </a:solidFill>
              <a:effectLst/>
            </a:endParaRPr>
          </a:p>
          <a:p>
            <a:r>
              <a:rPr lang="en-US" b="1" dirty="0" err="1">
                <a:solidFill>
                  <a:srgbClr val="000000"/>
                </a:solidFill>
                <a:effectLst/>
              </a:rPr>
              <a:t>Policies</a:t>
            </a:r>
            <a:r>
              <a:rPr lang="en-US" b="1" dirty="0" err="1">
                <a:solidFill>
                  <a:srgbClr val="000000"/>
                </a:solidFill>
                <a:effectLst/>
                <a:sym typeface="Wingdings" panose="05000000000000000000" pitchFamily="2" charset="2"/>
              </a:rPr>
              <a:t>Create</a:t>
            </a:r>
            <a:r>
              <a:rPr lang="en-US" b="1" dirty="0">
                <a:solidFill>
                  <a:srgbClr val="000000"/>
                </a:solidFill>
                <a:effectLst/>
                <a:sym typeface="Wingdings" panose="05000000000000000000" pitchFamily="2" charset="2"/>
              </a:rPr>
              <a:t> policy</a:t>
            </a:r>
          </a:p>
          <a:p>
            <a:endParaRPr lang="en-US" b="1" dirty="0">
              <a:solidFill>
                <a:srgbClr val="000000"/>
              </a:solidFill>
              <a:effectLst/>
              <a:sym typeface="Wingdings" panose="05000000000000000000" pitchFamily="2" charset="2"/>
            </a:endParaRPr>
          </a:p>
          <a:p>
            <a:r>
              <a:rPr lang="en-US" b="1" dirty="0">
                <a:solidFill>
                  <a:srgbClr val="000000"/>
                </a:solidFill>
                <a:effectLst/>
              </a:rPr>
              <a:t>Service</a:t>
            </a:r>
            <a:r>
              <a:rPr lang="en-US" b="0" dirty="0">
                <a:solidFill>
                  <a:srgbClr val="000000"/>
                </a:solidFill>
                <a:effectLst/>
              </a:rPr>
              <a:t>: S3 (there ARE already managed policies for S3, and you’d probably just want to use those, but if you need something very tailored to your situation, I want to show you how to create a policy from scratch)</a:t>
            </a:r>
          </a:p>
          <a:p>
            <a:endParaRPr lang="en-US" b="0" dirty="0">
              <a:solidFill>
                <a:srgbClr val="000000"/>
              </a:solidFill>
              <a:effectLst/>
            </a:endParaRPr>
          </a:p>
          <a:p>
            <a:r>
              <a:rPr lang="en-US" b="1" dirty="0">
                <a:solidFill>
                  <a:srgbClr val="000000"/>
                </a:solidFill>
                <a:effectLst/>
              </a:rPr>
              <a:t>Access Level</a:t>
            </a:r>
            <a:r>
              <a:rPr lang="en-US" b="0" dirty="0">
                <a:solidFill>
                  <a:srgbClr val="000000"/>
                </a:solidFill>
                <a:effectLst/>
              </a:rPr>
              <a:t>: </a:t>
            </a:r>
            <a:r>
              <a:rPr lang="en-US" b="1" dirty="0" err="1">
                <a:solidFill>
                  <a:srgbClr val="000000"/>
                </a:solidFill>
                <a:effectLst/>
              </a:rPr>
              <a:t>List</a:t>
            </a:r>
            <a:r>
              <a:rPr lang="en-US" b="1" dirty="0" err="1">
                <a:solidFill>
                  <a:srgbClr val="000000"/>
                </a:solidFill>
                <a:effectLst/>
                <a:sym typeface="Wingdings" panose="05000000000000000000" pitchFamily="2" charset="2"/>
              </a:rPr>
              <a:t>ListAllMyBuckets</a:t>
            </a:r>
            <a:r>
              <a:rPr lang="en-US" b="1" dirty="0">
                <a:solidFill>
                  <a:srgbClr val="000000"/>
                </a:solidFill>
                <a:effectLst/>
                <a:sym typeface="Wingdings" panose="05000000000000000000" pitchFamily="2" charset="2"/>
              </a:rPr>
              <a:t> (click on question mark </a:t>
            </a:r>
            <a:r>
              <a:rPr lang="en-US" b="0" dirty="0">
                <a:solidFill>
                  <a:srgbClr val="000000"/>
                </a:solidFill>
                <a:effectLst/>
                <a:sym typeface="Wingdings" panose="05000000000000000000" pitchFamily="2" charset="2"/>
              </a:rPr>
              <a:t>to show what it does)</a:t>
            </a:r>
          </a:p>
          <a:p>
            <a:endParaRPr lang="en-US" b="0" dirty="0">
              <a:solidFill>
                <a:srgbClr val="000000"/>
              </a:solidFill>
              <a:effectLst/>
            </a:endParaRPr>
          </a:p>
          <a:p>
            <a:r>
              <a:rPr lang="en-US" b="1" dirty="0">
                <a:solidFill>
                  <a:srgbClr val="000000"/>
                </a:solidFill>
                <a:effectLst/>
              </a:rPr>
              <a:t>Resources</a:t>
            </a:r>
            <a:r>
              <a:rPr lang="en-US" b="0" dirty="0">
                <a:solidFill>
                  <a:srgbClr val="000000"/>
                </a:solidFill>
                <a:effectLst/>
              </a:rPr>
              <a:t>: In this case, defaults to all, but if you chose something else above (</a:t>
            </a:r>
            <a:r>
              <a:rPr lang="en-US" b="1" dirty="0">
                <a:solidFill>
                  <a:srgbClr val="000000"/>
                </a:solidFill>
                <a:effectLst/>
              </a:rPr>
              <a:t>show with </a:t>
            </a:r>
            <a:r>
              <a:rPr lang="en-US" b="1" dirty="0" err="1">
                <a:solidFill>
                  <a:srgbClr val="000000"/>
                </a:solidFill>
                <a:effectLst/>
              </a:rPr>
              <a:t>ListBucket</a:t>
            </a:r>
            <a:r>
              <a:rPr lang="en-US" b="0" dirty="0">
                <a:solidFill>
                  <a:srgbClr val="000000"/>
                </a:solidFill>
                <a:effectLst/>
              </a:rPr>
              <a:t>), then you might have checkboxes here to choose specific resources.</a:t>
            </a:r>
          </a:p>
          <a:p>
            <a:endParaRPr lang="en-US" b="0" dirty="0">
              <a:solidFill>
                <a:srgbClr val="000000"/>
              </a:solidFill>
              <a:effectLst/>
            </a:endParaRPr>
          </a:p>
          <a:p>
            <a:r>
              <a:rPr lang="en-US" b="1" dirty="0">
                <a:solidFill>
                  <a:srgbClr val="000000"/>
                </a:solidFill>
                <a:effectLst/>
              </a:rPr>
              <a:t>Conditions</a:t>
            </a:r>
            <a:r>
              <a:rPr lang="en-US" b="0" dirty="0">
                <a:solidFill>
                  <a:srgbClr val="000000"/>
                </a:solidFill>
                <a:effectLst/>
              </a:rPr>
              <a:t>: These are optional, and we’re not going to specify here, but you’ll see </a:t>
            </a:r>
            <a:r>
              <a:rPr lang="en-US" b="1" dirty="0">
                <a:solidFill>
                  <a:srgbClr val="000000"/>
                </a:solidFill>
                <a:effectLst/>
              </a:rPr>
              <a:t>some examples (show</a:t>
            </a:r>
            <a:r>
              <a:rPr lang="en-US" b="0" dirty="0">
                <a:solidFill>
                  <a:srgbClr val="000000"/>
                </a:solidFill>
                <a:effectLst/>
              </a:rPr>
              <a:t>) of what you could use.</a:t>
            </a:r>
          </a:p>
          <a:p>
            <a:endParaRPr lang="en-US" b="0" dirty="0">
              <a:solidFill>
                <a:srgbClr val="000000"/>
              </a:solidFill>
              <a:effectLst/>
            </a:endParaRPr>
          </a:p>
          <a:p>
            <a:r>
              <a:rPr lang="en-US" b="1" dirty="0">
                <a:solidFill>
                  <a:srgbClr val="000000"/>
                </a:solidFill>
                <a:effectLst/>
              </a:rPr>
              <a:t>Next, next</a:t>
            </a:r>
          </a:p>
          <a:p>
            <a:endParaRPr lang="en-US" b="0" dirty="0">
              <a:solidFill>
                <a:srgbClr val="000000"/>
              </a:solidFill>
              <a:effectLst/>
            </a:endParaRPr>
          </a:p>
          <a:p>
            <a:r>
              <a:rPr lang="en-US" b="1" dirty="0">
                <a:solidFill>
                  <a:srgbClr val="000000"/>
                </a:solidFill>
                <a:effectLst/>
              </a:rPr>
              <a:t>Name</a:t>
            </a:r>
            <a:r>
              <a:rPr lang="en-US" b="0" dirty="0">
                <a:solidFill>
                  <a:srgbClr val="000000"/>
                </a:solidFill>
                <a:effectLst/>
              </a:rPr>
              <a:t>: MyCustomS3Policy</a:t>
            </a:r>
          </a:p>
          <a:p>
            <a:r>
              <a:rPr lang="en-US" b="1" dirty="0">
                <a:solidFill>
                  <a:srgbClr val="000000"/>
                </a:solidFill>
                <a:effectLst/>
              </a:rPr>
              <a:t>Create</a:t>
            </a:r>
          </a:p>
          <a:p>
            <a:endParaRPr lang="en-US" b="0" dirty="0">
              <a:solidFill>
                <a:srgbClr val="000000"/>
              </a:solidFill>
              <a:effectLst/>
            </a:endParaRPr>
          </a:p>
          <a:p>
            <a:endParaRPr lang="en-US" b="0" dirty="0">
              <a:solidFill>
                <a:srgbClr val="000000"/>
              </a:solidFill>
              <a:effectLst/>
            </a:endParaRPr>
          </a:p>
          <a:p>
            <a:endParaRPr lang="en-US" b="0" dirty="0">
              <a:solidFill>
                <a:srgbClr val="000000"/>
              </a:solidFill>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24804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those policies are great.  We just created one for S3 tagging, and there are lots of existing policies for S3.  But even though they’re out there and defined, Dwight is reminding us that at this point, he still can’t do anything.  And he’s correct.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034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m3-08 = “DEMO: Attaching IAM Policies”</a:t>
            </a:r>
          </a:p>
          <a:p>
            <a:endParaRPr lang="en-US" dirty="0"/>
          </a:p>
          <a:p>
            <a:r>
              <a:rPr lang="en-US" dirty="0"/>
              <a:t>The WHO…this comes from attaching a policy.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027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here in our list…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641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take the policies we’ve been talking about and attach them to users, users groups or roles.   So let’s go do that.</a:t>
            </a:r>
          </a:p>
          <a:p>
            <a:endParaRPr lang="en-US" dirty="0"/>
          </a:p>
          <a:p>
            <a:r>
              <a:rPr lang="en-US" dirty="0"/>
              <a:t>In the console, we could attach an </a:t>
            </a:r>
            <a:r>
              <a:rPr lang="en-US" b="1" dirty="0"/>
              <a:t>S3 permissions directly to Dwight…show this…attach existing policies directly</a:t>
            </a:r>
          </a:p>
          <a:p>
            <a:endParaRPr lang="en-US" dirty="0"/>
          </a:p>
          <a:p>
            <a:r>
              <a:rPr lang="en-US" dirty="0"/>
              <a:t>But remember, we also have Dwight in a group (show this) of Testers, and it’s generally better to manage things at the group level so that all testers have the same permissions.</a:t>
            </a:r>
          </a:p>
          <a:p>
            <a:endParaRPr lang="en-US" dirty="0"/>
          </a:p>
          <a:p>
            <a:r>
              <a:rPr lang="en-US" dirty="0"/>
              <a:t>On the </a:t>
            </a:r>
            <a:r>
              <a:rPr lang="en-US" b="1" dirty="0"/>
              <a:t>Testers group, attach policy</a:t>
            </a:r>
          </a:p>
          <a:p>
            <a:r>
              <a:rPr lang="en-US" b="1" dirty="0"/>
              <a:t>AmazonS3FullAccess</a:t>
            </a:r>
          </a:p>
          <a:p>
            <a:endParaRPr lang="en-US" dirty="0"/>
          </a:p>
          <a:p>
            <a:r>
              <a:rPr lang="en-US" dirty="0"/>
              <a:t>Now show that Dwight can do everything in S3 (under his login, refresh the page).</a:t>
            </a:r>
          </a:p>
          <a:p>
            <a:endParaRPr lang="en-US" dirty="0"/>
          </a:p>
          <a:p>
            <a:r>
              <a:rPr lang="en-US" dirty="0"/>
              <a:t>For the </a:t>
            </a:r>
            <a:r>
              <a:rPr lang="en-US" b="1" dirty="0"/>
              <a:t>Developers group</a:t>
            </a:r>
            <a:r>
              <a:rPr lang="en-US" dirty="0"/>
              <a:t>, let’s go attach a few policies there…</a:t>
            </a:r>
          </a:p>
          <a:p>
            <a:r>
              <a:rPr lang="en-US" b="0" dirty="0"/>
              <a:t>-Attach </a:t>
            </a:r>
            <a:r>
              <a:rPr lang="en-US" b="1" dirty="0"/>
              <a:t>S3FullAccess </a:t>
            </a:r>
            <a:r>
              <a:rPr lang="en-US" b="0" dirty="0"/>
              <a:t>and </a:t>
            </a:r>
            <a:r>
              <a:rPr lang="en-US" b="1" dirty="0" err="1"/>
              <a:t>AmazonDynamoDBFullAccess</a:t>
            </a:r>
            <a:r>
              <a:rPr lang="en-US" b="0" dirty="0"/>
              <a:t> and </a:t>
            </a:r>
            <a:r>
              <a:rPr lang="en-US" b="1" dirty="0" err="1"/>
              <a:t>AWSLambda_FullAccess</a:t>
            </a:r>
            <a:endParaRPr lang="en-US" b="1" dirty="0"/>
          </a:p>
          <a:p>
            <a:endParaRPr lang="en-US" b="0" dirty="0"/>
          </a:p>
          <a:p>
            <a:r>
              <a:rPr lang="en-US" b="0" dirty="0"/>
              <a:t>And for the Admin group, let’s attach </a:t>
            </a:r>
            <a:r>
              <a:rPr lang="en-US" b="1" dirty="0" err="1"/>
              <a:t>AdministratorAccess</a:t>
            </a:r>
            <a:r>
              <a:rPr lang="en-US" b="1" dirty="0"/>
              <a:t> </a:t>
            </a:r>
            <a:r>
              <a:rPr lang="en-US" b="0" dirty="0"/>
              <a:t>policy.</a:t>
            </a:r>
          </a:p>
          <a:p>
            <a:endParaRPr lang="en-US" b="0"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19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to wrap things up…</a:t>
            </a:r>
          </a:p>
          <a:p>
            <a:endParaRPr lang="en-US" dirty="0"/>
          </a:p>
          <a:p>
            <a:r>
              <a:rPr lang="en-US" dirty="0"/>
              <a:t>(</a:t>
            </a:r>
            <a:r>
              <a:rPr lang="en-US" b="1" dirty="0"/>
              <a:t>click</a:t>
            </a:r>
            <a:r>
              <a:rPr lang="en-US" dirty="0"/>
              <a:t>) We talked about users and users groups.  Users are just like you’d think—Michael Scott or Dwight </a:t>
            </a:r>
            <a:r>
              <a:rPr lang="en-US" dirty="0" err="1"/>
              <a:t>Schrute</a:t>
            </a:r>
            <a:r>
              <a:rPr lang="en-US" dirty="0"/>
              <a:t>.</a:t>
            </a:r>
          </a:p>
          <a:p>
            <a:r>
              <a:rPr lang="en-US" dirty="0"/>
              <a:t>Users can be part of groups, and you can give everyone in the group the same permissions.</a:t>
            </a:r>
          </a:p>
          <a:p>
            <a:endParaRPr lang="en-US" dirty="0"/>
          </a:p>
          <a:p>
            <a:r>
              <a:rPr lang="en-US" dirty="0"/>
              <a:t>Roles (</a:t>
            </a:r>
            <a:r>
              <a:rPr lang="en-US" b="1" dirty="0"/>
              <a:t>click</a:t>
            </a:r>
            <a:r>
              <a:rPr lang="en-US" dirty="0"/>
              <a:t>) let you temporarily assume permissions, without needing credentials.  A common use case here is that an application on an EC2 instance needs to assume permissions that allow access to S3 and CloudWatch.</a:t>
            </a:r>
          </a:p>
          <a:p>
            <a:endParaRPr lang="en-US" dirty="0"/>
          </a:p>
          <a:p>
            <a:r>
              <a:rPr lang="en-US" dirty="0"/>
              <a:t>And finally (</a:t>
            </a:r>
            <a:r>
              <a:rPr lang="en-US" b="1" dirty="0"/>
              <a:t>click</a:t>
            </a:r>
            <a:r>
              <a:rPr lang="en-US" dirty="0"/>
              <a:t>), the actual permissions are defined in the policy—whether you want to allow someone to read from S3 or write to a DynamoDB table, it’s all specified here.  And then the glue that holds it all together is to attach the policy to one of the identities—the user, group or role.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312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m3-09 = “Security Token Service (STS) Overview”</a:t>
            </a:r>
          </a:p>
          <a:p>
            <a:endParaRPr lang="en-US" dirty="0"/>
          </a:p>
          <a:p>
            <a:r>
              <a:rPr lang="en-US" dirty="0"/>
              <a:t>Next up, let’s talk about a core service that works behind the scenes with identity and access management, and that’s the Security Token Service, or STS.</a:t>
            </a:r>
          </a:p>
          <a:p>
            <a:endParaRPr lang="en-US" dirty="0"/>
          </a:p>
          <a:p>
            <a:r>
              <a:rPr lang="en-US" dirty="0"/>
              <a:t>With this service, you can request temporary, limited-privilege credentials for an IAM user or federated user that are coming from an external system, like a corporate directory or even something like Facebook or Google as the identity provider.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1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m3-03 = “DEMO: Creating IAM Users”</a:t>
            </a:r>
          </a:p>
          <a:p>
            <a:endParaRPr lang="en-US" dirty="0"/>
          </a:p>
          <a:p>
            <a:r>
              <a:rPr lang="en-US" dirty="0"/>
              <a:t>We’ll start our discussion by digging into IAM users more.</a:t>
            </a:r>
          </a:p>
          <a:p>
            <a:endParaRPr lang="en-US" dirty="0"/>
          </a:p>
          <a:p>
            <a:r>
              <a:rPr lang="en-US" b="1" dirty="0"/>
              <a:t>In Console, navigate to IAM.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Create a new IAM user (do both from same screen)</a:t>
            </a:r>
          </a:p>
          <a:p>
            <a:r>
              <a:rPr lang="en-US" dirty="0" err="1"/>
              <a:t>michael.scott</a:t>
            </a:r>
            <a:endParaRPr lang="en-US" dirty="0"/>
          </a:p>
          <a:p>
            <a:r>
              <a:rPr lang="en-US" dirty="0" err="1"/>
              <a:t>dwight.schrute</a:t>
            </a:r>
            <a:endParaRPr lang="en-US" b="1" dirty="0"/>
          </a:p>
          <a:p>
            <a:endParaRPr lang="en-US" dirty="0"/>
          </a:p>
          <a:p>
            <a:r>
              <a:rPr lang="en-US" dirty="0"/>
              <a:t>Console access (no programmatic)</a:t>
            </a:r>
          </a:p>
          <a:p>
            <a:r>
              <a:rPr lang="en-US" dirty="0"/>
              <a:t>Password:</a:t>
            </a:r>
          </a:p>
          <a:p>
            <a:endParaRPr lang="en-US" dirty="0"/>
          </a:p>
          <a:p>
            <a:r>
              <a:rPr lang="en-US" dirty="0"/>
              <a:t>Don’t add groups or policies</a:t>
            </a:r>
          </a:p>
          <a:p>
            <a:endParaRPr lang="en-US" dirty="0"/>
          </a:p>
          <a:p>
            <a:r>
              <a:rPr lang="en-US" dirty="0"/>
              <a:t>On the </a:t>
            </a:r>
            <a:r>
              <a:rPr lang="en-US" b="1" dirty="0"/>
              <a:t>Review </a:t>
            </a:r>
            <a:r>
              <a:rPr lang="en-US" dirty="0"/>
              <a:t>screen, point out that by default, users have no permissions.</a:t>
            </a:r>
          </a:p>
          <a:p>
            <a:endParaRPr lang="en-US" dirty="0"/>
          </a:p>
          <a:p>
            <a:r>
              <a:rPr lang="en-US" dirty="0"/>
              <a:t>On the </a:t>
            </a:r>
            <a:r>
              <a:rPr lang="en-US" b="1" dirty="0"/>
              <a:t>Success</a:t>
            </a:r>
            <a:r>
              <a:rPr lang="en-US" dirty="0"/>
              <a:t> screen, here are instructions for how to log in, and you can also </a:t>
            </a:r>
            <a:r>
              <a:rPr lang="en-US" b="1" dirty="0"/>
              <a:t>download a CSV </a:t>
            </a:r>
            <a:r>
              <a:rPr lang="en-US" dirty="0"/>
              <a:t>with this information.  You can also </a:t>
            </a:r>
            <a:r>
              <a:rPr lang="en-US" b="1" dirty="0"/>
              <a:t>email login instructions </a:t>
            </a:r>
            <a:r>
              <a:rPr lang="en-US" dirty="0"/>
              <a:t>to these folks.</a:t>
            </a:r>
          </a:p>
          <a:p>
            <a:endParaRPr lang="en-US" dirty="0"/>
          </a:p>
          <a:p>
            <a:r>
              <a:rPr lang="en-US" dirty="0"/>
              <a:t>Copy the Console access URL to the clipboard</a:t>
            </a:r>
          </a:p>
          <a:p>
            <a:endParaRPr lang="en-US" dirty="0"/>
          </a:p>
          <a:p>
            <a:r>
              <a:rPr lang="en-US" b="1" dirty="0"/>
              <a:t>Username</a:t>
            </a:r>
            <a:r>
              <a:rPr lang="en-US" dirty="0"/>
              <a:t>: </a:t>
            </a:r>
            <a:r>
              <a:rPr lang="en-US" dirty="0" err="1"/>
              <a:t>pam.beasley</a:t>
            </a:r>
            <a:endParaRPr lang="en-US" dirty="0"/>
          </a:p>
          <a:p>
            <a:r>
              <a:rPr lang="en-US" dirty="0"/>
              <a:t>Console access and programmatic access</a:t>
            </a:r>
          </a:p>
          <a:p>
            <a:r>
              <a:rPr lang="en-US" dirty="0"/>
              <a:t>Password:</a:t>
            </a:r>
          </a:p>
          <a:p>
            <a:r>
              <a:rPr lang="en-US" dirty="0"/>
              <a:t>Don’t add to groups</a:t>
            </a:r>
          </a:p>
          <a:p>
            <a:r>
              <a:rPr lang="en-US" dirty="0"/>
              <a:t>Don’t add policies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03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maybe you have something like this.  Am IAM user in a development account needs to delete an EC2 instance that lives in production.  Now, generally you don’t want to just give folks destructive permissions like this by default because you don’t want them accidentally, or even maliciously deleting things like EC2 instances.  Instead, you want them to temporarily assume a role, go take the action, and then have those temporary credentials expire.  And the Security Token Service makes that possible.</a:t>
            </a:r>
          </a:p>
          <a:p>
            <a:endParaRPr lang="en-US" dirty="0"/>
          </a:p>
          <a:p>
            <a:r>
              <a:rPr lang="en-US" dirty="0"/>
              <a:t>So using the API (</a:t>
            </a:r>
            <a:r>
              <a:rPr lang="en-US" b="1" dirty="0"/>
              <a:t>click</a:t>
            </a:r>
            <a:r>
              <a:rPr lang="en-US" dirty="0"/>
              <a:t>), or going through the Console, we make a call to STS to </a:t>
            </a:r>
            <a:r>
              <a:rPr lang="en-US" dirty="0" err="1"/>
              <a:t>AssumeRole</a:t>
            </a:r>
            <a:r>
              <a:rPr lang="en-US" dirty="0"/>
              <a:t>—this is probably the most frequently used call on STS.  And we say, we want to temporarily assume this role—some role that’s already defined and has the permissions we need to delete the EC2 instance.  STS (</a:t>
            </a:r>
            <a:r>
              <a:rPr lang="en-US" b="1" dirty="0"/>
              <a:t>click</a:t>
            </a:r>
            <a:r>
              <a:rPr lang="en-US" dirty="0"/>
              <a:t>) then returns temporary credentials to the user.  And then (</a:t>
            </a:r>
            <a:r>
              <a:rPr lang="en-US" b="1" dirty="0"/>
              <a:t>click</a:t>
            </a:r>
            <a:r>
              <a:rPr lang="en-US" dirty="0"/>
              <a:t>) the user can make the call or make the clicks to delete the EC2 instance.</a:t>
            </a:r>
          </a:p>
          <a:p>
            <a:endParaRPr lang="en-US" dirty="0"/>
          </a:p>
          <a:p>
            <a:r>
              <a:rPr lang="en-US" dirty="0"/>
              <a:t>And then the (</a:t>
            </a:r>
            <a:r>
              <a:rPr lang="en-US" b="1" dirty="0"/>
              <a:t>click</a:t>
            </a:r>
            <a:r>
              <a:rPr lang="en-US" dirty="0"/>
              <a:t>) credentials will automatically expire.  The duration varies by what you’re trying to do and how you requested the credentials, but between 15 minutes and 1 hour, so a short time.</a:t>
            </a:r>
          </a:p>
          <a:p>
            <a:endParaRPr lang="en-US" dirty="0"/>
          </a:p>
          <a:p>
            <a:r>
              <a:rPr lang="en-US" dirty="0"/>
              <a:t>Now, I should note that STS doesn’t HAVE to be used across accounts.  Maybe you just need temporary elevated privileges in the same dev account…STS works for that as well.  Or if you’re coming in from a Facebook login or some other identity provider, that’s supported as well.  So STS is really central to permissions in AWS.</a:t>
            </a:r>
          </a:p>
        </p:txBody>
      </p:sp>
      <p:sp>
        <p:nvSpPr>
          <p:cNvPr id="4" name="Slide Number Placeholder 3"/>
          <p:cNvSpPr>
            <a:spLocks noGrp="1"/>
          </p:cNvSpPr>
          <p:nvPr>
            <p:ph type="sldNum" sz="quarter" idx="5"/>
          </p:nvPr>
        </p:nvSpPr>
        <p:spPr/>
        <p:txBody>
          <a:bodyPr/>
          <a:lstStyle/>
          <a:p>
            <a:fld id="{0C252EC1-BBF4-4B78-8366-A02C4FFA1F92}" type="slidenum">
              <a:rPr lang="en-US" smtClean="0"/>
              <a:t>40</a:t>
            </a:fld>
            <a:endParaRPr lang="en-US"/>
          </a:p>
        </p:txBody>
      </p:sp>
    </p:spTree>
    <p:extLst>
      <p:ext uri="{BB962C8B-B14F-4D97-AF65-F5344CB8AC3E}">
        <p14:creationId xmlns:p14="http://schemas.microsoft.com/office/powerpoint/2010/main" val="4037621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SETUP: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 logged in as root in one browser (Chrome); have Dwight logged in in another browser (Edge)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If Dwight has permissions from previous demos, remove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m3-10 = “DEMO: Switching Roles in the AWS Console”</a:t>
            </a:r>
          </a:p>
          <a:p>
            <a:endParaRPr lang="en-US" dirty="0"/>
          </a:p>
          <a:p>
            <a:r>
              <a:rPr lang="en-US" b="0" dirty="0">
                <a:solidFill>
                  <a:srgbClr val="000000"/>
                </a:solidFill>
                <a:effectLst/>
              </a:rPr>
              <a:t>Now that we’ve seen the basics of how the Security Token Service works, let’s go take a look at how someone might use this to switch roles in the AWS Console.</a:t>
            </a:r>
          </a:p>
          <a:p>
            <a:endParaRPr lang="en-US" b="0" dirty="0">
              <a:solidFill>
                <a:srgbClr val="000000"/>
              </a:solidFill>
              <a:effectLst/>
            </a:endParaRPr>
          </a:p>
          <a:p>
            <a:r>
              <a:rPr lang="en-US" dirty="0"/>
              <a:t>I’m here in the AWS Console, logged in with my root user.</a:t>
            </a:r>
          </a:p>
          <a:p>
            <a:endParaRPr lang="en-US" dirty="0"/>
          </a:p>
          <a:p>
            <a:r>
              <a:rPr lang="en-US" b="1" dirty="0"/>
              <a:t>Show</a:t>
            </a:r>
            <a:r>
              <a:rPr lang="en-US" dirty="0"/>
              <a:t>: Have created IAM user: </a:t>
            </a:r>
            <a:r>
              <a:rPr lang="en-US" b="1" dirty="0" err="1"/>
              <a:t>dwight.schrute</a:t>
            </a:r>
            <a:r>
              <a:rPr lang="en-US" dirty="0"/>
              <a:t>, doesn’t have any permissions.</a:t>
            </a:r>
          </a:p>
          <a:p>
            <a:endParaRPr lang="en-US" dirty="0"/>
          </a:p>
          <a:p>
            <a:r>
              <a:rPr lang="en-US" dirty="0"/>
              <a:t>Dwight is logged in in another browser.  </a:t>
            </a:r>
            <a:r>
              <a:rPr lang="en-US" b="1" dirty="0"/>
              <a:t>Try navigating to S3 </a:t>
            </a:r>
            <a:r>
              <a:rPr lang="en-US" dirty="0"/>
              <a:t>and see he doesn’t have permissions.  But say that Dwight occasionally needs admin permissions to do whatever he wants.</a:t>
            </a:r>
          </a:p>
          <a:p>
            <a:endParaRPr lang="en-US" dirty="0"/>
          </a:p>
          <a:p>
            <a:r>
              <a:rPr lang="en-US" dirty="0"/>
              <a:t>Now, disclaimer: this scenario is a little bit contrived.  In the real world, a best practice is to create IAM user groups, grant appropriate permissions to the group, and then add users to those groups.  But for purposes of showing you how to switch roles, we’re going to be working directly with Dwight as an IAM user.</a:t>
            </a:r>
          </a:p>
          <a:p>
            <a:endParaRPr lang="en-US" dirty="0"/>
          </a:p>
          <a:p>
            <a:r>
              <a:rPr lang="en-US" dirty="0"/>
              <a:t>Roles: Create one </a:t>
            </a:r>
            <a:r>
              <a:rPr lang="en-US" b="1" dirty="0" err="1"/>
              <a:t>AdminRole</a:t>
            </a:r>
            <a:r>
              <a:rPr lang="en-US" b="1" dirty="0"/>
              <a:t> (select AWS Account), give </a:t>
            </a:r>
            <a:r>
              <a:rPr lang="en-US" b="1" dirty="0" err="1"/>
              <a:t>AdministratorAccess</a:t>
            </a:r>
            <a:r>
              <a:rPr lang="en-US" b="1" dirty="0"/>
              <a:t> policy</a:t>
            </a:r>
          </a:p>
          <a:p>
            <a:endParaRPr lang="en-US" dirty="0"/>
          </a:p>
          <a:p>
            <a:r>
              <a:rPr lang="en-US" dirty="0"/>
              <a:t>Now, just because we have that role created doesn’t mean that Dwight can assume that role.  We need to grant him that ability.</a:t>
            </a:r>
          </a:p>
          <a:p>
            <a:endParaRPr lang="en-US" dirty="0"/>
          </a:p>
          <a:p>
            <a:r>
              <a:rPr lang="en-US" dirty="0"/>
              <a:t>We’ll do that by (on his user) adding an inline policy that allows him to assume the role, name it </a:t>
            </a:r>
            <a:r>
              <a:rPr lang="en-US" b="1" dirty="0" err="1"/>
              <a:t>AdminRolePolicy</a:t>
            </a:r>
            <a:r>
              <a:rPr lang="en-US" dirty="0"/>
              <a:t>:</a:t>
            </a:r>
          </a:p>
          <a:p>
            <a:r>
              <a:rPr lang="en-US" dirty="0"/>
              <a:t>{</a:t>
            </a:r>
          </a:p>
          <a:p>
            <a:r>
              <a:rPr lang="en-US" dirty="0"/>
              <a:t>  "Version": "2012-10-17",</a:t>
            </a:r>
          </a:p>
          <a:p>
            <a:r>
              <a:rPr lang="en-US" dirty="0"/>
              <a:t>  "Statement": {</a:t>
            </a:r>
          </a:p>
          <a:p>
            <a:r>
              <a:rPr lang="en-US" dirty="0"/>
              <a:t>    "Effect": "Allow",</a:t>
            </a:r>
          </a:p>
          <a:p>
            <a:r>
              <a:rPr lang="en-US" dirty="0"/>
              <a:t>    "Action": "</a:t>
            </a:r>
            <a:r>
              <a:rPr lang="en-US" dirty="0" err="1"/>
              <a:t>sts:AssumeRole</a:t>
            </a:r>
            <a:r>
              <a:rPr lang="en-US" dirty="0"/>
              <a:t>",</a:t>
            </a:r>
          </a:p>
          <a:p>
            <a:r>
              <a:rPr lang="en-US" dirty="0"/>
              <a:t>    "Resource": “COPY IN THE </a:t>
            </a:r>
            <a:r>
              <a:rPr lang="en-US" dirty="0" err="1"/>
              <a:t>ARN</a:t>
            </a:r>
            <a:r>
              <a:rPr lang="en-US" dirty="0"/>
              <a:t> FROM THE ROLE*"</a:t>
            </a:r>
          </a:p>
          <a:p>
            <a:r>
              <a:rPr lang="en-US" dirty="0"/>
              <a:t>  }</a:t>
            </a:r>
          </a:p>
          <a:p>
            <a:r>
              <a:rPr lang="en-US" dirty="0"/>
              <a:t>}</a:t>
            </a:r>
          </a:p>
          <a:p>
            <a:endParaRPr lang="en-US" dirty="0"/>
          </a:p>
          <a:p>
            <a:r>
              <a:rPr lang="en-US" dirty="0"/>
              <a:t>Provide Dwight with the account number and role name (</a:t>
            </a:r>
            <a:r>
              <a:rPr lang="en-US" dirty="0" err="1"/>
              <a:t>AdminRole</a:t>
            </a:r>
            <a:r>
              <a:rPr lang="en-US" dirty="0"/>
              <a:t>)</a:t>
            </a:r>
          </a:p>
          <a:p>
            <a:endParaRPr lang="en-US" dirty="0"/>
          </a:p>
          <a:p>
            <a:r>
              <a:rPr lang="en-US" dirty="0"/>
              <a:t>Now back in Dwight’s browser, up on the to right, click the down arrow and Switch role.  Enter the account number, role name and then choose a color—this will highlight around the role name, as I’ll show you in a minute.  </a:t>
            </a:r>
            <a:r>
              <a:rPr lang="en-US" b="1" dirty="0"/>
              <a:t>Switch.</a:t>
            </a:r>
          </a:p>
          <a:p>
            <a:endParaRPr lang="en-US" b="1" dirty="0"/>
          </a:p>
          <a:p>
            <a:r>
              <a:rPr lang="en-US" b="0" dirty="0"/>
              <a:t>Now if we try to navigate to S3 or anywhere else, we have permissions to do that because we’re getting the permissions of an Administrator effectively while we’re using this role.  And then I could switch back to Dwight’s regular IAM user at any point (</a:t>
            </a:r>
            <a:r>
              <a:rPr lang="en-US" b="1" dirty="0"/>
              <a:t>show</a:t>
            </a:r>
            <a:r>
              <a:rPr lang="en-US" b="0" dirty="0"/>
              <a:t>).  Or if I don’t switch back, those credentials will automatically expire, and that admin access will no longer work.</a:t>
            </a:r>
          </a:p>
          <a:p>
            <a:endParaRPr lang="en-US" b="0" dirty="0"/>
          </a:p>
          <a:p>
            <a:r>
              <a:rPr lang="en-US" b="0" dirty="0">
                <a:solidFill>
                  <a:srgbClr val="000000"/>
                </a:solidFill>
                <a:effectLst/>
              </a:rPr>
              <a:t>So the Security Token Service is working behind the scenes there, and there are API calls to </a:t>
            </a:r>
            <a:r>
              <a:rPr lang="en-US" b="0" dirty="0" err="1">
                <a:solidFill>
                  <a:srgbClr val="000000"/>
                </a:solidFill>
                <a:effectLst/>
              </a:rPr>
              <a:t>AssumeRole</a:t>
            </a:r>
            <a:r>
              <a:rPr lang="en-US" b="0" dirty="0">
                <a:solidFill>
                  <a:srgbClr val="000000"/>
                </a:solidFill>
                <a:effectLst/>
              </a:rPr>
              <a:t> and other things happening that we don’t see from the browser experience here.  But you can also do all of this in code using those same API calls directly to STS.</a:t>
            </a:r>
          </a:p>
          <a:p>
            <a:endParaRPr lang="en-US" b="0" dirty="0">
              <a:solidFill>
                <a:srgbClr val="000000"/>
              </a:solidFill>
              <a:effectLst/>
            </a:endParaRPr>
          </a:p>
          <a:p>
            <a:endParaRPr lang="en-US" b="0" dirty="0">
              <a:solidFill>
                <a:srgbClr val="000000"/>
              </a:solidFill>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2062593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m3-11 </a:t>
            </a:r>
            <a:r>
              <a:rPr lang="en-US" sz="1200" b="1" dirty="0"/>
              <a:t>= “Identity Federation</a:t>
            </a:r>
            <a:r>
              <a:rPr lang="en-US" b="1" dirty="0"/>
              <a:t>”</a:t>
            </a:r>
          </a:p>
          <a:p>
            <a:endParaRPr lang="en-US" dirty="0"/>
          </a:p>
          <a:p>
            <a:endParaRPr lang="en-US" dirty="0"/>
          </a:p>
          <a:p>
            <a:r>
              <a:rPr lang="en-US" dirty="0"/>
              <a:t>Okay.  We’ve seen how you can add and manage users and groups in IAM.  And that (</a:t>
            </a:r>
            <a:r>
              <a:rPr lang="en-US" b="1" dirty="0"/>
              <a:t>click</a:t>
            </a:r>
            <a:r>
              <a:rPr lang="en-US" dirty="0"/>
              <a:t>), of course, gives them access to do things in AWS.  But what if you have hundreds or even thousands of employees or users, and you don’t want to set them all up through IAM?</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42</a:t>
            </a:fld>
            <a:endParaRPr lang="en-US"/>
          </a:p>
        </p:txBody>
      </p:sp>
    </p:spTree>
    <p:extLst>
      <p:ext uri="{BB962C8B-B14F-4D97-AF65-F5344CB8AC3E}">
        <p14:creationId xmlns:p14="http://schemas.microsoft.com/office/powerpoint/2010/main" val="4220185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you already have a corporate directory like Active Directory where you manage all your users?  Or what if you want to use an external provider like Google or Facebook, something like that?</a:t>
            </a:r>
          </a:p>
        </p:txBody>
      </p:sp>
      <p:sp>
        <p:nvSpPr>
          <p:cNvPr id="4" name="Slide Number Placeholder 3"/>
          <p:cNvSpPr>
            <a:spLocks noGrp="1"/>
          </p:cNvSpPr>
          <p:nvPr>
            <p:ph type="sldNum" sz="quarter" idx="5"/>
          </p:nvPr>
        </p:nvSpPr>
        <p:spPr/>
        <p:txBody>
          <a:bodyPr/>
          <a:lstStyle/>
          <a:p>
            <a:fld id="{0C252EC1-BBF4-4B78-8366-A02C4FFA1F92}" type="slidenum">
              <a:rPr lang="en-US" smtClean="0"/>
              <a:t>43</a:t>
            </a:fld>
            <a:endParaRPr lang="en-US"/>
          </a:p>
        </p:txBody>
      </p:sp>
    </p:spTree>
    <p:extLst>
      <p:ext uri="{BB962C8B-B14F-4D97-AF65-F5344CB8AC3E}">
        <p14:creationId xmlns:p14="http://schemas.microsoft.com/office/powerpoint/2010/main" val="1307749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those scenarios are totally supported with AWS, and this is called identity federation, where you’re managing user identities outside of AWS and then giving the external identities permissions to use AWS resources in your account.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identity provider you’re using, there are some nuances in how this works, but at a high level, it’s this…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44</a:t>
            </a:fld>
            <a:endParaRPr lang="en-US"/>
          </a:p>
        </p:txBody>
      </p:sp>
    </p:spTree>
    <p:extLst>
      <p:ext uri="{BB962C8B-B14F-4D97-AF65-F5344CB8AC3E}">
        <p14:creationId xmlns:p14="http://schemas.microsoft.com/office/powerpoint/2010/main" val="17758726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establish trust between our AWS account and the identity provider—whoever that is, whether it’s Active Directory, Google, Facebook, or what have you.</a:t>
            </a:r>
          </a:p>
          <a:p>
            <a:endParaRPr lang="en-US" dirty="0"/>
          </a:p>
          <a:p>
            <a:r>
              <a:rPr lang="en-US" dirty="0"/>
              <a:t>(</a:t>
            </a:r>
            <a:r>
              <a:rPr lang="en-US" b="1" dirty="0"/>
              <a:t>click</a:t>
            </a:r>
            <a:r>
              <a:rPr lang="en-US" dirty="0"/>
              <a:t>) Then our user’s going to log in to that identity provider.  The provider will then return (</a:t>
            </a:r>
            <a:r>
              <a:rPr lang="en-US" b="1" dirty="0"/>
              <a:t>click</a:t>
            </a:r>
            <a:r>
              <a:rPr lang="en-US" dirty="0"/>
              <a:t>) credentials, and with those credentials (</a:t>
            </a:r>
            <a:r>
              <a:rPr lang="en-US" b="1" dirty="0"/>
              <a:t>click</a:t>
            </a:r>
            <a:r>
              <a:rPr lang="en-US" dirty="0"/>
              <a:t>), we can access AWS.  So there’s this extra step of getting credentials from the identity provider before doing what you need in AWS. </a:t>
            </a:r>
          </a:p>
          <a:p>
            <a:endParaRPr lang="en-US" dirty="0"/>
          </a:p>
          <a:p>
            <a:r>
              <a:rPr lang="en-US" dirty="0"/>
              <a:t>That’s the big picture.</a:t>
            </a:r>
          </a:p>
        </p:txBody>
      </p:sp>
      <p:sp>
        <p:nvSpPr>
          <p:cNvPr id="4" name="Slide Number Placeholder 3"/>
          <p:cNvSpPr>
            <a:spLocks noGrp="1"/>
          </p:cNvSpPr>
          <p:nvPr>
            <p:ph type="sldNum" sz="quarter" idx="5"/>
          </p:nvPr>
        </p:nvSpPr>
        <p:spPr/>
        <p:txBody>
          <a:bodyPr/>
          <a:lstStyle/>
          <a:p>
            <a:fld id="{0C252EC1-BBF4-4B78-8366-A02C4FFA1F92}" type="slidenum">
              <a:rPr lang="en-US" smtClean="0"/>
              <a:t>45</a:t>
            </a:fld>
            <a:endParaRPr lang="en-US"/>
          </a:p>
        </p:txBody>
      </p:sp>
    </p:spTree>
    <p:extLst>
      <p:ext uri="{BB962C8B-B14F-4D97-AF65-F5344CB8AC3E}">
        <p14:creationId xmlns:p14="http://schemas.microsoft.com/office/powerpoint/2010/main" val="284573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supports many different ways to do federation and with many different types of identity providers.</a:t>
            </a:r>
          </a:p>
          <a:p>
            <a:endParaRPr lang="en-US" dirty="0"/>
          </a:p>
          <a:p>
            <a:r>
              <a:rPr lang="en-US" dirty="0"/>
              <a:t>The recommended way to do federation for mobile and web-based applications is to use Amazon Cognito.  Cognito will do a lot of the behind-the-scenes work for you with the provider, so it’s going to be a lot easier to set up and maintain.  And Cognito also supports anonymous sign-ins.  We’ll take a look at a Cognito example here in a minute.</a:t>
            </a:r>
          </a:p>
          <a:p>
            <a:endParaRPr lang="en-US" dirty="0"/>
          </a:p>
          <a:p>
            <a:r>
              <a:rPr lang="en-US" dirty="0"/>
              <a:t>If you have a more advanced scenario where you need more control, or for some reason, you just can’t work with Cognito, then you can use Web Identity federation.  This will work with any provider that’s compatible with OpenID Connect, or </a:t>
            </a:r>
            <a:r>
              <a:rPr lang="en-US" dirty="0" err="1"/>
              <a:t>OIDC</a:t>
            </a:r>
            <a:r>
              <a:rPr lang="en-US" dirty="0"/>
              <a:t>, and this includes providers like Amazon, Facebook and Google.</a:t>
            </a:r>
          </a:p>
          <a:p>
            <a:endParaRPr lang="en-US" dirty="0"/>
          </a:p>
          <a:p>
            <a:r>
              <a:rPr lang="en-US" dirty="0"/>
              <a:t>SAML 2.0 is another option.  This is a slightly older way of doing things, but it’s still supported.  So if you’re already using a provider that supports SAML 2.0, you can set up trust between that provider and AWS, and you can then provide single sign-on access to the console, or API access for various other operations.  The most common examples of providers here are Active Directory and Active Directory Federated Services (</a:t>
            </a:r>
            <a:r>
              <a:rPr lang="en-US" dirty="0" err="1"/>
              <a:t>ADFS</a:t>
            </a:r>
            <a:r>
              <a:rPr lang="en-US" dirty="0"/>
              <a:t>).</a:t>
            </a:r>
          </a:p>
          <a:p>
            <a:endParaRPr lang="en-US" dirty="0"/>
          </a:p>
          <a:p>
            <a:r>
              <a:rPr lang="en-US" dirty="0"/>
              <a:t>And then finally, if SAML doesn’t work for your situation, you can build a custom identity broker application to perform a similar function. The broker application will authenticate your users, requests temporary credentials from AWS, and then give them access to AWS resources using those credentials.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6561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Cognito is the recommended way to do federation these days, let’s spend just a minute on an example.  Let’s say we have a mobile application that needs to access objects in an S3 bucket.  And we don’t want to set up the end users with IAM accounts, but instead, we want to use Google as our identity provider.</a:t>
            </a:r>
          </a:p>
          <a:p>
            <a:endParaRPr lang="en-US" dirty="0"/>
          </a:p>
          <a:p>
            <a:r>
              <a:rPr lang="en-US" dirty="0"/>
              <a:t>(</a:t>
            </a:r>
            <a:r>
              <a:rPr lang="en-US" b="1" dirty="0"/>
              <a:t>click</a:t>
            </a:r>
            <a:r>
              <a:rPr lang="en-US" dirty="0"/>
              <a:t>) 1. So we’ll start with our user, who’s going to launch the mobile app and be prompted to log in </a:t>
            </a:r>
          </a:p>
          <a:p>
            <a:r>
              <a:rPr lang="en-US" dirty="0"/>
              <a:t>(</a:t>
            </a:r>
            <a:r>
              <a:rPr lang="en-US" b="1" dirty="0"/>
              <a:t>click</a:t>
            </a:r>
            <a:r>
              <a:rPr lang="en-US" dirty="0"/>
              <a:t>) 2. The app will then redirect to Google to authenticate the user and get a token</a:t>
            </a:r>
          </a:p>
          <a:p>
            <a:r>
              <a:rPr lang="en-US" dirty="0"/>
              <a:t>(</a:t>
            </a:r>
            <a:r>
              <a:rPr lang="en-US" b="1" dirty="0"/>
              <a:t>click</a:t>
            </a:r>
            <a:r>
              <a:rPr lang="en-US" dirty="0"/>
              <a:t>) 3. Then using the Cognito APIs, the app will exchange the Google ID token for an Amazon Cognito token.  And I should mention, prior to all of this, Cognito should have been configured to trust Google as an identity provider.  And in Cognito, you have a concept of an identity pool, which gives your application users temporary, controlled access.</a:t>
            </a:r>
          </a:p>
          <a:p>
            <a:r>
              <a:rPr lang="en-US" dirty="0"/>
              <a:t>(</a:t>
            </a:r>
            <a:r>
              <a:rPr lang="en-US" b="1" dirty="0"/>
              <a:t>click</a:t>
            </a:r>
            <a:r>
              <a:rPr lang="en-US" dirty="0"/>
              <a:t>) 4. We then exchange the Cognito token for temporary AWS session credentials that we get from the Security Token Service, or STS.</a:t>
            </a:r>
          </a:p>
          <a:p>
            <a:r>
              <a:rPr lang="en-US" dirty="0"/>
              <a:t>(</a:t>
            </a:r>
            <a:r>
              <a:rPr lang="en-US" b="1" dirty="0"/>
              <a:t>click</a:t>
            </a:r>
            <a:r>
              <a:rPr lang="en-US" dirty="0"/>
              <a:t>) 5. And finally, those temporary AWS credentials can be used to access any AWS resources required by the app.  In this example, we’re using S3, but it could be DynamoDB or </a:t>
            </a:r>
            <a:r>
              <a:rPr lang="en-US" dirty="0" err="1"/>
              <a:t>RDS</a:t>
            </a:r>
            <a:r>
              <a:rPr lang="en-US" dirty="0"/>
              <a:t> or what have you.</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47</a:t>
            </a:fld>
            <a:endParaRPr lang="en-US"/>
          </a:p>
        </p:txBody>
      </p:sp>
    </p:spTree>
    <p:extLst>
      <p:ext uri="{BB962C8B-B14F-4D97-AF65-F5344CB8AC3E}">
        <p14:creationId xmlns:p14="http://schemas.microsoft.com/office/powerpoint/2010/main" val="42845593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m3-12 </a:t>
            </a:r>
            <a:r>
              <a:rPr lang="en-US" sz="1200" b="1" dirty="0"/>
              <a:t>= “AWS Directory Services Overview</a:t>
            </a:r>
            <a:r>
              <a:rPr lang="en-US" b="1" dirty="0"/>
              <a:t>”</a:t>
            </a:r>
          </a:p>
          <a:p>
            <a:endParaRPr lang="en-US" dirty="0"/>
          </a:p>
          <a:p>
            <a:r>
              <a:rPr lang="en-US" dirty="0"/>
              <a:t>We’ve touched on Active Directory a couple of times in previous clips, but let’s get into a little more detail about the support we have for AD in AWS.</a:t>
            </a:r>
          </a:p>
          <a:p>
            <a:endParaRPr lang="en-US" dirty="0"/>
          </a:p>
          <a:p>
            <a:r>
              <a:rPr lang="en-US" dirty="0"/>
              <a:t>If you don’t already know, Active Directory is Microsoft’s proprietary directory service.  It runs on Windows Server, and it’s used to manage permissions and control access to network resources.  For example, if you get a job at a company that’s a Microsoft shop (as they say), an administrator will go into Active Directory, set up a user account for you, give you access on various things, and this is what allows you to log in to your computer on the first day of the job.  It’s roughly analogous to </a:t>
            </a:r>
            <a:r>
              <a:rPr lang="en-US" dirty="0" err="1"/>
              <a:t>AWS’s</a:t>
            </a:r>
            <a:r>
              <a:rPr lang="en-US" dirty="0"/>
              <a:t> IAM, except it’s from Microsoft, and it’s a little broader (</a:t>
            </a:r>
            <a:r>
              <a:rPr lang="en-US" b="1" dirty="0"/>
              <a:t>click</a:t>
            </a:r>
            <a:r>
              <a:rPr lang="en-US" dirty="0"/>
              <a:t>) in that you can use it to manage computers, printers, file shares and so on.</a:t>
            </a:r>
          </a:p>
          <a:p>
            <a:endParaRPr lang="en-US" dirty="0"/>
          </a:p>
          <a:p>
            <a:r>
              <a:rPr lang="en-US" dirty="0"/>
              <a:t>Active Directory is very popular in business today, even if a company isn’t necessarily a Microsoft shop.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48</a:t>
            </a:fld>
            <a:endParaRPr lang="en-US"/>
          </a:p>
        </p:txBody>
      </p:sp>
    </p:spTree>
    <p:extLst>
      <p:ext uri="{BB962C8B-B14F-4D97-AF65-F5344CB8AC3E}">
        <p14:creationId xmlns:p14="http://schemas.microsoft.com/office/powerpoint/2010/main" val="2586231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you’re looking to move to AWS, or you’re already IN AWS and wanting to integrate with Active Directory, how do you make them play nicely together?</a:t>
            </a:r>
          </a:p>
          <a:p>
            <a:endParaRPr lang="en-US" dirty="0"/>
          </a:p>
          <a:p>
            <a:r>
              <a:rPr lang="en-US" dirty="0"/>
              <a:t>Well, if you go out to the </a:t>
            </a:r>
            <a:r>
              <a:rPr lang="en-US" b="1" dirty="0"/>
              <a:t>AWS Console</a:t>
            </a:r>
            <a:r>
              <a:rPr lang="en-US" dirty="0"/>
              <a:t>, and </a:t>
            </a:r>
            <a:r>
              <a:rPr lang="en-US" b="1" dirty="0"/>
              <a:t>go to Directory Service (do)</a:t>
            </a:r>
            <a:r>
              <a:rPr lang="en-US" dirty="0"/>
              <a:t>, </a:t>
            </a:r>
            <a:r>
              <a:rPr lang="en-US" b="1" dirty="0"/>
              <a:t>Set up directory</a:t>
            </a:r>
            <a:r>
              <a:rPr lang="en-US" dirty="0"/>
              <a:t>, you’ll see the directory types: AWS Managed Microsoft AD and AD Connector.  There’s also Amazon Cognito User Pools, which allows users to register and sign-in to your apps.  We covered Cognito a little earlier in the Federation section, so I’m not really counting that as a type of Active Directory here.</a:t>
            </a:r>
          </a:p>
          <a:p>
            <a:endParaRPr lang="en-US" dirty="0"/>
          </a:p>
          <a:p>
            <a:r>
              <a:rPr lang="en-US" dirty="0"/>
              <a:t>So let’s focus on these first two, and go back to the slides to explain a bit more…</a:t>
            </a:r>
          </a:p>
        </p:txBody>
      </p:sp>
      <p:sp>
        <p:nvSpPr>
          <p:cNvPr id="4" name="Slide Number Placeholder 3"/>
          <p:cNvSpPr>
            <a:spLocks noGrp="1"/>
          </p:cNvSpPr>
          <p:nvPr>
            <p:ph type="sldNum" sz="quarter" idx="5"/>
          </p:nvPr>
        </p:nvSpPr>
        <p:spPr/>
        <p:txBody>
          <a:bodyPr/>
          <a:lstStyle/>
          <a:p>
            <a:fld id="{0C252EC1-BBF4-4B78-8366-A02C4FFA1F92}" type="slidenum">
              <a:rPr lang="en-US" smtClean="0"/>
              <a:t>49</a:t>
            </a:fld>
            <a:endParaRPr lang="en-US"/>
          </a:p>
        </p:txBody>
      </p:sp>
    </p:spTree>
    <p:extLst>
      <p:ext uri="{BB962C8B-B14F-4D97-AF65-F5344CB8AC3E}">
        <p14:creationId xmlns:p14="http://schemas.microsoft.com/office/powerpoint/2010/main" val="808326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really important concept to understand for AWS is</a:t>
            </a:r>
            <a:r>
              <a:rPr lang="en-US" baseline="0" dirty="0"/>
              <a:t> the difference between a root user and what’s called an IAM user.  We saw this briefly when we went to log into the AWS Management Console in an earlier demo.</a:t>
            </a:r>
          </a:p>
          <a:p>
            <a:endParaRPr lang="en-US" baseline="0" dirty="0"/>
          </a:p>
          <a:p>
            <a:r>
              <a:rPr lang="en-US" baseline="0" dirty="0"/>
              <a:t>A root user is the all-powerful user that is created when you create an AWS account.  This account has full access to all AWS services and resources, including billing information, and it’s difficult to restrict or revoke that access if you decide you need or want to.</a:t>
            </a:r>
          </a:p>
          <a:p>
            <a:endParaRPr lang="en-US" baseline="0" dirty="0"/>
          </a:p>
          <a:p>
            <a:r>
              <a:rPr lang="en-US" baseline="0" dirty="0"/>
              <a:t>And for the exam, you may get questions about specific tasks that require Root user permissions, and those would include:</a:t>
            </a:r>
          </a:p>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mj-lt"/>
                <a:ea typeface="+mn-ea"/>
                <a:cs typeface="Leelawadee UI Semilight" panose="020B0402040204020203" pitchFamily="34" charset="-34"/>
              </a:rPr>
              <a:t>Close</a:t>
            </a:r>
            <a:r>
              <a:rPr lang="en-US" sz="1200" dirty="0">
                <a:solidFill>
                  <a:prstClr val="black">
                    <a:lumMod val="75000"/>
                    <a:lumOff val="25000"/>
                  </a:prstClr>
                </a:solidFill>
                <a:latin typeface="+mj-lt"/>
              </a:rPr>
              <a:t> an AWS account</a:t>
            </a:r>
          </a:p>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mj-lt"/>
                <a:ea typeface="+mn-ea"/>
                <a:cs typeface="Leelawadee UI Semilight" panose="020B0402040204020203" pitchFamily="34" charset="-34"/>
              </a:rPr>
              <a:t>Change an AWS support plan</a:t>
            </a:r>
          </a:p>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lang="en-US" sz="1200" dirty="0">
                <a:solidFill>
                  <a:prstClr val="black">
                    <a:lumMod val="75000"/>
                    <a:lumOff val="25000"/>
                  </a:prstClr>
                </a:solidFill>
                <a:latin typeface="+mj-lt"/>
              </a:rPr>
              <a:t>Change AWS account settings, such as the account name, email address, root user password and keys</a:t>
            </a:r>
            <a:endParaRPr kumimoji="0" lang="en-US" sz="1200" b="0" i="0" u="none" strike="noStrike" kern="1200" cap="none" spc="0" normalizeH="0" baseline="0" noProof="0" dirty="0">
              <a:ln>
                <a:noFill/>
              </a:ln>
              <a:solidFill>
                <a:prstClr val="black">
                  <a:lumMod val="75000"/>
                  <a:lumOff val="25000"/>
                </a:prstClr>
              </a:solidFill>
              <a:effectLst/>
              <a:uLnTx/>
              <a:uFillTx/>
              <a:latin typeface="+mj-lt"/>
              <a:ea typeface="+mn-ea"/>
              <a:cs typeface="Leelawadee UI Semilight" panose="020B0402040204020203" pitchFamily="34" charset="-34"/>
            </a:endParaRPr>
          </a:p>
          <a:p>
            <a:pPr algn="l"/>
            <a:endParaRPr lang="en-US" baseline="0" dirty="0"/>
          </a:p>
          <a:p>
            <a:r>
              <a:rPr lang="en-US" baseline="0" dirty="0"/>
              <a:t>An </a:t>
            </a:r>
            <a:r>
              <a:rPr lang="en-US" baseline="0" dirty="0" err="1"/>
              <a:t>IAM</a:t>
            </a:r>
            <a:r>
              <a:rPr lang="en-US" baseline="0" dirty="0"/>
              <a:t> user </a:t>
            </a:r>
            <a:r>
              <a:rPr lang="en-US" sz="1200" b="0" i="0" u="none" strike="noStrike" kern="1200" baseline="0" dirty="0">
                <a:solidFill>
                  <a:schemeClr val="tx1"/>
                </a:solidFill>
                <a:latin typeface="Leelawadee UI" panose="020B0502040204020203" pitchFamily="34" charset="-34"/>
                <a:ea typeface="+mn-ea"/>
                <a:cs typeface="+mn-cs"/>
              </a:rPr>
              <a:t>(</a:t>
            </a:r>
            <a:r>
              <a:rPr lang="en-US" sz="1200" b="1" i="0" u="none" strike="noStrike" kern="1200" baseline="0" dirty="0">
                <a:solidFill>
                  <a:schemeClr val="tx1"/>
                </a:solidFill>
                <a:latin typeface="Leelawadee UI" panose="020B0502040204020203" pitchFamily="34" charset="-34"/>
                <a:ea typeface="+mn-ea"/>
                <a:cs typeface="+mn-cs"/>
              </a:rPr>
              <a:t>click</a:t>
            </a:r>
            <a:r>
              <a:rPr lang="en-US" sz="1200" b="0" i="0" u="none" strike="noStrike" kern="1200" baseline="0" dirty="0">
                <a:solidFill>
                  <a:schemeClr val="tx1"/>
                </a:solidFill>
                <a:latin typeface="Leelawadee UI" panose="020B0502040204020203" pitchFamily="34" charset="-34"/>
                <a:ea typeface="+mn-ea"/>
                <a:cs typeface="+mn-cs"/>
              </a:rPr>
              <a:t>)</a:t>
            </a:r>
            <a:r>
              <a:rPr lang="en-US" baseline="0" dirty="0"/>
              <a:t>, on the other hand, is a user that is created by the root user.  You can have many of these per AWS account.  For example, as a root user, I can create accounts for John, Mary, Dinesh, and Simon.  Those would be </a:t>
            </a:r>
            <a:r>
              <a:rPr lang="en-US" baseline="0" dirty="0" err="1"/>
              <a:t>IAM</a:t>
            </a:r>
            <a:r>
              <a:rPr lang="en-US" baseline="0" dirty="0"/>
              <a:t> accounts.  It’s easy to delete or disable these, and it’s also easy to restrict access.</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1F98-A182-41B5-BBA8-D164ED50441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26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options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is AWS Managed Microsoft AD.  Here, you basically create your own Active Directory in AWS.  But you CAN connect to and trust Active Directory on-premises, which means that if someone tries to authenticate to AD in AWS, and they’re not there, we can look them up in the on-prem AD, and vice versa.  So user information can be stored across on-prem and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you’d also use this to control how SharePoint, .NET and SQL Server workloads in a </a:t>
            </a:r>
            <a:r>
              <a:rPr lang="en-US" dirty="0" err="1"/>
              <a:t>VPC</a:t>
            </a:r>
            <a:r>
              <a:rPr lang="en-US" dirty="0"/>
              <a:t> connect to AWS.  So on the exam, if you get questions related to how Microsoft technologies in a </a:t>
            </a:r>
            <a:r>
              <a:rPr lang="en-US" dirty="0" err="1"/>
              <a:t>VPC</a:t>
            </a:r>
            <a:r>
              <a:rPr lang="en-US" dirty="0"/>
              <a:t> interact with AWS resources, then think AWS Managed Microsoft 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 visual to (</a:t>
            </a:r>
            <a:r>
              <a:rPr lang="en-US" b="1" dirty="0"/>
              <a:t>click</a:t>
            </a:r>
            <a:r>
              <a:rPr lang="en-US" dirty="0"/>
              <a:t>) hopefully help.  So you’ve got your on-prem AD and AWS Managed Microsoft AD.  There’s a trust (</a:t>
            </a:r>
            <a:r>
              <a:rPr lang="en-US" b="1" dirty="0"/>
              <a:t>click</a:t>
            </a:r>
            <a:r>
              <a:rPr lang="en-US" dirty="0"/>
              <a:t>) relationship between them.  And you can set up (</a:t>
            </a:r>
            <a:r>
              <a:rPr lang="en-US" b="1" dirty="0"/>
              <a:t>click</a:t>
            </a:r>
            <a:r>
              <a:rPr lang="en-US" dirty="0"/>
              <a:t>) and manage users in both places, which means users can authenticate from either direction—either into AWS AD or on-prem AD, and you can do look-ups going both directions.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 Connector, on the other hand, is basically a proxy to redirect to on-prem Active Directory.  So you don’t have two instances of AD here.  You just have on-prem, and that’s where you’re going to manage your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visual here (</a:t>
            </a:r>
            <a:r>
              <a:rPr lang="en-US" b="1" dirty="0"/>
              <a:t>click</a:t>
            </a:r>
            <a:r>
              <a:rPr lang="en-US" dirty="0"/>
              <a:t>), you’ll see that the Connector just basically redirects things to on-prem, which is the single instance of AD, and the only place where users are managed.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821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m3-13 </a:t>
            </a:r>
            <a:r>
              <a:rPr lang="en-US" sz="1200" b="1" dirty="0"/>
              <a:t>= “AWS Single Sign-On</a:t>
            </a:r>
            <a:r>
              <a:rPr lang="en-US" b="1" dirty="0"/>
              <a:t>”</a:t>
            </a:r>
          </a:p>
          <a:p>
            <a:endParaRPr lang="en-US" dirty="0"/>
          </a:p>
          <a:p>
            <a:r>
              <a:rPr lang="en-US" dirty="0"/>
              <a:t>I don’t know about you, but in my work and personal life, I have TONS of accounts, and I find myself constantly logging in and/or having to reset my passwords because I can’t remember what they are.  </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51</a:t>
            </a:fld>
            <a:endParaRPr lang="en-US"/>
          </a:p>
        </p:txBody>
      </p:sp>
    </p:spTree>
    <p:extLst>
      <p:ext uri="{BB962C8B-B14F-4D97-AF65-F5344CB8AC3E}">
        <p14:creationId xmlns:p14="http://schemas.microsoft.com/office/powerpoint/2010/main" val="2795902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until </a:t>
            </a:r>
            <a:r>
              <a:rPr lang="en-US" dirty="0" err="1"/>
              <a:t>SSO</a:t>
            </a:r>
            <a:r>
              <a:rPr lang="en-US" dirty="0"/>
              <a:t> comes to the rescue.  Being able to sign in just once, and have those credentials work across multiple applications or accounts.  Maybe you’ve heard of services like Okta, which is a big one in business.  But AWS also has a single sign-on service.</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52</a:t>
            </a:fld>
            <a:endParaRPr lang="en-US"/>
          </a:p>
        </p:txBody>
      </p:sp>
    </p:spTree>
    <p:extLst>
      <p:ext uri="{BB962C8B-B14F-4D97-AF65-F5344CB8AC3E}">
        <p14:creationId xmlns:p14="http://schemas.microsoft.com/office/powerpoint/2010/main" val="13069947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AWS </a:t>
            </a:r>
            <a:r>
              <a:rPr lang="en-US" dirty="0" err="1"/>
              <a:t>SSO</a:t>
            </a:r>
            <a:r>
              <a:rPr lang="en-US" dirty="0"/>
              <a:t> enables you to log into multiple (</a:t>
            </a:r>
            <a:r>
              <a:rPr lang="en-US" b="1" dirty="0"/>
              <a:t>click</a:t>
            </a:r>
            <a:r>
              <a:rPr lang="en-US" dirty="0"/>
              <a:t>) AWS accounts—so maybe you have different accounts for dev, test and prod.  </a:t>
            </a:r>
          </a:p>
          <a:p>
            <a:endParaRPr lang="en-US" dirty="0"/>
          </a:p>
          <a:p>
            <a:r>
              <a:rPr lang="en-US" dirty="0"/>
              <a:t>It integrates (</a:t>
            </a:r>
            <a:r>
              <a:rPr lang="en-US" b="1" dirty="0"/>
              <a:t>click</a:t>
            </a:r>
            <a:r>
              <a:rPr lang="en-US" dirty="0"/>
              <a:t>) nicely with your on-prem Active Directory.</a:t>
            </a:r>
          </a:p>
          <a:p>
            <a:endParaRPr lang="en-US" dirty="0"/>
          </a:p>
          <a:p>
            <a:r>
              <a:rPr lang="en-US" dirty="0"/>
              <a:t>You can use (</a:t>
            </a:r>
            <a:r>
              <a:rPr lang="en-US" b="1" dirty="0"/>
              <a:t>click</a:t>
            </a:r>
            <a:r>
              <a:rPr lang="en-US" dirty="0"/>
              <a:t>) it to work with external business cloud apps like Office 365, Slack, Dropbox, Salesforce and others.</a:t>
            </a:r>
          </a:p>
          <a:p>
            <a:endParaRPr lang="en-US" dirty="0"/>
          </a:p>
          <a:p>
            <a:r>
              <a:rPr lang="en-US" dirty="0"/>
              <a:t>And (</a:t>
            </a:r>
            <a:r>
              <a:rPr lang="en-US" b="1" dirty="0"/>
              <a:t>click</a:t>
            </a:r>
            <a:r>
              <a:rPr lang="en-US" dirty="0"/>
              <a:t>) you can also use it with custom SAML apps.  So lots of different options here, and it’s a really nice way to just sign in once and be able to skip signing in everywhere else.</a:t>
            </a:r>
          </a:p>
          <a:p>
            <a:endParaRPr lang="en-US" dirty="0"/>
          </a:p>
          <a:p>
            <a:r>
              <a:rPr lang="en-US" dirty="0"/>
              <a:t>Now, </a:t>
            </a:r>
            <a:r>
              <a:rPr lang="en-US" dirty="0" err="1"/>
              <a:t>SSO</a:t>
            </a:r>
            <a:r>
              <a:rPr lang="en-US" dirty="0"/>
              <a:t> DOES require you to be using AWS Organizations, so let’s talk about those next.</a:t>
            </a:r>
          </a:p>
        </p:txBody>
      </p:sp>
      <p:sp>
        <p:nvSpPr>
          <p:cNvPr id="4" name="Slide Number Placeholder 3"/>
          <p:cNvSpPr>
            <a:spLocks noGrp="1"/>
          </p:cNvSpPr>
          <p:nvPr>
            <p:ph type="sldNum" sz="quarter" idx="5"/>
          </p:nvPr>
        </p:nvSpPr>
        <p:spPr/>
        <p:txBody>
          <a:bodyPr/>
          <a:lstStyle/>
          <a:p>
            <a:fld id="{0C252EC1-BBF4-4B78-8366-A02C4FFA1F92}" type="slidenum">
              <a:rPr lang="en-US" smtClean="0"/>
              <a:t>53</a:t>
            </a:fld>
            <a:endParaRPr lang="en-US"/>
          </a:p>
        </p:txBody>
      </p:sp>
    </p:spTree>
    <p:extLst>
      <p:ext uri="{BB962C8B-B14F-4D97-AF65-F5344CB8AC3E}">
        <p14:creationId xmlns:p14="http://schemas.microsoft.com/office/powerpoint/2010/main" val="2189270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m3-14 = “Accounts and Organizations Overview”</a:t>
            </a:r>
          </a:p>
          <a:p>
            <a:endParaRPr lang="en-US" dirty="0"/>
          </a:p>
          <a:p>
            <a:r>
              <a:rPr lang="en-US" dirty="0"/>
              <a:t>Way back in the beginning of the course, you’ll remember I showed you how to create a new AWS account, and that’s what we’ve been using.  But if you’re in a large company, how does that work?  What if you need to consolidate billing and pull usage reports across all the developers on the team, for example?  Having everyone create individual accounts probably intuitively doesn’t seem right.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908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need to manage one or more accounts, you’ll want to work with an AWS organization, which is basically a collection of accounts.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create the organization (</a:t>
            </a:r>
            <a:r>
              <a:rPr lang="en-US" b="1" dirty="0"/>
              <a:t>click</a:t>
            </a:r>
            <a:r>
              <a:rPr lang="en-US" dirty="0"/>
              <a:t>), it’s going to create the root.  And then under that, you can have your accounts.  Say, for example (</a:t>
            </a:r>
            <a:r>
              <a:rPr lang="en-US" b="1" dirty="0"/>
              <a:t>click</a:t>
            </a:r>
            <a:r>
              <a:rPr lang="en-US" dirty="0"/>
              <a:t>), that your IT department has their own AWS account, and then (</a:t>
            </a:r>
            <a:r>
              <a:rPr lang="en-US" b="1" dirty="0"/>
              <a:t>click</a:t>
            </a:r>
            <a:r>
              <a:rPr lang="en-US" dirty="0"/>
              <a:t>) Finance has their own account as well.  And then another concept to introduce (</a:t>
            </a:r>
            <a:r>
              <a:rPr lang="en-US" b="1" dirty="0"/>
              <a:t>click</a:t>
            </a:r>
            <a:r>
              <a:rPr lang="en-US" dirty="0"/>
              <a:t>) is this idea of an organizational unit, or </a:t>
            </a:r>
            <a:r>
              <a:rPr lang="en-US" dirty="0" err="1"/>
              <a:t>OU</a:t>
            </a:r>
            <a:r>
              <a:rPr lang="en-US" dirty="0"/>
              <a:t>.  This is an additional way you can group your accounts if they have similar requirements as far as security, regulation and general business needs.  So under this, for example (</a:t>
            </a:r>
            <a:r>
              <a:rPr lang="en-US" b="1" dirty="0"/>
              <a:t>click</a:t>
            </a:r>
            <a:r>
              <a:rPr lang="en-US" dirty="0"/>
              <a:t>), maybe your Legal and HR departments want separate accounts, but because they’re similar in their requirements, you can put them both under that same organizational unit.  And then any (</a:t>
            </a:r>
            <a:r>
              <a:rPr lang="en-US" b="1" dirty="0"/>
              <a:t>click</a:t>
            </a:r>
            <a:r>
              <a:rPr lang="en-US" dirty="0"/>
              <a:t>) policies you apply at the </a:t>
            </a:r>
            <a:r>
              <a:rPr lang="en-US" dirty="0" err="1"/>
              <a:t>OU</a:t>
            </a:r>
            <a:r>
              <a:rPr lang="en-US" dirty="0"/>
              <a:t> level will apply to all the accounts under there—so in our example, the Legal and HR department accounts.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7021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concept to be familiar with is service control policies, or SCPs.</a:t>
            </a:r>
          </a:p>
          <a:p>
            <a:endParaRPr lang="en-US" dirty="0"/>
          </a:p>
          <a:p>
            <a:r>
              <a:rPr lang="en-US" dirty="0"/>
              <a:t>These come into play when you’re using AWS Organizations, and they let you define AWS services and actions that are allowed or disallowed on an account.  So very similar to how IAM policies work, but this is just an additional layer that can be applied to an entire account.  You can still use IAM with this.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56</a:t>
            </a:fld>
            <a:endParaRPr lang="en-US"/>
          </a:p>
        </p:txBody>
      </p:sp>
    </p:spTree>
    <p:extLst>
      <p:ext uri="{BB962C8B-B14F-4D97-AF65-F5344CB8AC3E}">
        <p14:creationId xmlns:p14="http://schemas.microsoft.com/office/powerpoint/2010/main" val="807185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example.  Maybe for folks in the HR account, we want to say that they shouldn’t be able to spin up new EC2 instances.  So we can apply that service control policy at the account level, and then anyone who’s part of that account wouldn’t be able to create a new EC2 instance.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991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maybe for folks in the IT Department, for compliance reasons, they shouldn’t be able to change any CloudTrail logs or settings.  So you can deny that.</a:t>
            </a:r>
          </a:p>
          <a:p>
            <a:endParaRPr lang="en-US" dirty="0"/>
          </a:p>
          <a:p>
            <a:r>
              <a:rPr lang="en-US" dirty="0"/>
              <a:t>You get the idea.  On the exam, if you get questions about how to allow or deny things in the context of an AWS organization, then a service control policy should be the first thing that comes to mind.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327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Can be logged in with IAM user account for this demo</a:t>
            </a:r>
          </a:p>
          <a:p>
            <a:endParaRPr lang="en-US" b="1" dirty="0"/>
          </a:p>
          <a:p>
            <a:r>
              <a:rPr lang="en-US" b="1"/>
              <a:t>m3-15 </a:t>
            </a:r>
            <a:r>
              <a:rPr lang="en-US" b="1" dirty="0"/>
              <a:t>= “DEMO: Working with Organizations, Accounts and AWS Control Tower”</a:t>
            </a:r>
          </a:p>
          <a:p>
            <a:endParaRPr lang="en-US" dirty="0"/>
          </a:p>
          <a:p>
            <a:r>
              <a:rPr lang="en-US" dirty="0"/>
              <a:t>In this demo, I’ll give you an overview of organizations and accounts, and then we’ll also briefly look at a service called AWS Control Tower.</a:t>
            </a:r>
          </a:p>
          <a:p>
            <a:endParaRPr lang="en-US" dirty="0"/>
          </a:p>
          <a:p>
            <a:r>
              <a:rPr lang="en-US" dirty="0"/>
              <a:t>In the Console, if we come into </a:t>
            </a:r>
            <a:r>
              <a:rPr lang="en-US" b="1" dirty="0"/>
              <a:t>Organizations</a:t>
            </a:r>
            <a:r>
              <a:rPr lang="en-US" dirty="0"/>
              <a:t>, you’ll see that you can create an organization, and with just that single click (</a:t>
            </a:r>
            <a:r>
              <a:rPr lang="en-US" b="1" dirty="0"/>
              <a:t>be careful…don’t click this if you don’t want to become an organization!</a:t>
            </a:r>
            <a:r>
              <a:rPr lang="en-US" dirty="0"/>
              <a:t>), it’ll create the structure with our Root and then the one account that I’ve been working with.  </a:t>
            </a:r>
          </a:p>
          <a:p>
            <a:endParaRPr lang="en-US" dirty="0"/>
          </a:p>
          <a:p>
            <a:r>
              <a:rPr lang="en-US" dirty="0"/>
              <a:t>Here, you can add new </a:t>
            </a:r>
            <a:r>
              <a:rPr lang="en-US" dirty="0" err="1"/>
              <a:t>OUs</a:t>
            </a:r>
            <a:r>
              <a:rPr lang="en-US" dirty="0"/>
              <a:t> (</a:t>
            </a:r>
            <a:r>
              <a:rPr lang="en-US" b="1" dirty="0"/>
              <a:t>create “My First </a:t>
            </a:r>
            <a:r>
              <a:rPr lang="en-US" b="1" dirty="0" err="1"/>
              <a:t>OU</a:t>
            </a:r>
            <a:r>
              <a:rPr lang="en-US" dirty="0"/>
              <a:t>”)</a:t>
            </a:r>
          </a:p>
          <a:p>
            <a:r>
              <a:rPr lang="en-US" dirty="0"/>
              <a:t>You can also, </a:t>
            </a:r>
            <a:r>
              <a:rPr lang="en-US" b="1" dirty="0"/>
              <a:t>on the top right, create new accounts or invite existing accounts (show)</a:t>
            </a:r>
          </a:p>
          <a:p>
            <a:endParaRPr lang="en-US" dirty="0"/>
          </a:p>
          <a:p>
            <a:r>
              <a:rPr lang="en-US" dirty="0"/>
              <a:t>So this is pretty straightforward.  But even with this, you’ll need to create your organizations manually, add and move accounts between organizations, apply policies and so on.</a:t>
            </a:r>
          </a:p>
          <a:p>
            <a:endParaRPr lang="en-US" dirty="0"/>
          </a:p>
          <a:p>
            <a:r>
              <a:rPr lang="en-US" dirty="0"/>
              <a:t>Let’s undo this organization…follow along with me in case you created the organization on purpose</a:t>
            </a:r>
          </a:p>
          <a:p>
            <a:r>
              <a:rPr lang="en-US" b="1" dirty="0"/>
              <a:t>Select Amber Israelsen and remove from organization</a:t>
            </a:r>
          </a:p>
          <a:p>
            <a:r>
              <a:rPr lang="en-US" b="1" dirty="0"/>
              <a:t>	</a:t>
            </a:r>
            <a:r>
              <a:rPr lang="en-US" b="1" dirty="0" err="1"/>
              <a:t>MasterCannotLeaveOrganizationException</a:t>
            </a:r>
            <a:endParaRPr lang="en-US" b="1" dirty="0"/>
          </a:p>
          <a:p>
            <a:r>
              <a:rPr lang="en-US" b="1" dirty="0"/>
              <a:t>		This won’t work</a:t>
            </a:r>
          </a:p>
          <a:p>
            <a:pPr lvl="2"/>
            <a:r>
              <a:rPr lang="en-US" b="1" dirty="0"/>
              <a:t>On left nav, go to </a:t>
            </a:r>
            <a:r>
              <a:rPr lang="en-US" b="1" dirty="0" err="1"/>
              <a:t>Settings</a:t>
            </a:r>
            <a:r>
              <a:rPr lang="en-US" b="1" dirty="0" err="1">
                <a:sym typeface="Wingdings" panose="05000000000000000000" pitchFamily="2" charset="2"/>
              </a:rPr>
              <a:t>Delete</a:t>
            </a:r>
            <a:r>
              <a:rPr lang="en-US" b="1" dirty="0">
                <a:sym typeface="Wingdings" panose="05000000000000000000" pitchFamily="2" charset="2"/>
              </a:rPr>
              <a:t> organization</a:t>
            </a:r>
            <a:endParaRPr lang="en-US" b="1" dirty="0"/>
          </a:p>
          <a:p>
            <a:pPr lvl="2"/>
            <a:r>
              <a:rPr lang="en-US" dirty="0"/>
              <a:t>	</a:t>
            </a:r>
          </a:p>
          <a:p>
            <a:r>
              <a:rPr lang="en-US" dirty="0"/>
              <a:t>And now your member account will be a standalone again.</a:t>
            </a:r>
          </a:p>
          <a:p>
            <a:endParaRPr lang="en-US" dirty="0"/>
          </a:p>
          <a:p>
            <a:endParaRPr lang="en-US" dirty="0"/>
          </a:p>
          <a:p>
            <a:r>
              <a:rPr lang="en-US" dirty="0"/>
              <a:t>Okay, with that out of the way, let’s move on to talking about Control Tower (</a:t>
            </a:r>
            <a:r>
              <a:rPr lang="en-US" b="1" dirty="0"/>
              <a:t>navigate here</a:t>
            </a:r>
            <a:r>
              <a:rPr lang="en-US" dirty="0"/>
              <a:t>), which will  simplify life a little.  Control Tower sits on top of AWS Organizations.  This basically automates a lot of that work AND importantly, applies best practices and offers guidance on how to manage your multi-account environment.</a:t>
            </a:r>
          </a:p>
          <a:p>
            <a:endParaRPr lang="en-US" dirty="0"/>
          </a:p>
          <a:p>
            <a:r>
              <a:rPr lang="en-US" b="1" dirty="0"/>
              <a:t>Slide…</a:t>
            </a:r>
          </a:p>
          <a:p>
            <a:endParaRPr lang="en-US" dirty="0"/>
          </a:p>
          <a:p>
            <a:r>
              <a:rPr lang="en-US" dirty="0"/>
              <a:t>To get started, you’d create a landing zone (</a:t>
            </a:r>
            <a:r>
              <a:rPr lang="en-US" b="1" dirty="0"/>
              <a:t>click this</a:t>
            </a:r>
            <a:r>
              <a:rPr lang="en-US" dirty="0"/>
              <a:t>), which is basically a multi-account starting point that’s created using best practices, and then you can build from there.  On the left, you’ll see the steps that you need to go through.  First, review your pricing and select regions.  Then set up organization units, or </a:t>
            </a:r>
            <a:r>
              <a:rPr lang="en-US" dirty="0" err="1"/>
              <a:t>OUs</a:t>
            </a:r>
            <a:r>
              <a:rPr lang="en-US" dirty="0"/>
              <a:t>, like we saw a couple slides back.  Then set up shared accounts and encryption.  And finally, review and set up the landing zone.</a:t>
            </a:r>
          </a:p>
          <a:p>
            <a:endParaRPr lang="en-US" dirty="0"/>
          </a:p>
          <a:p>
            <a:r>
              <a:rPr lang="en-US" dirty="0"/>
              <a:t>While it’s free to use Control Tower, it does take about an hour to set everything up, and you won’t need to know these details for the exam so I’m going to skip going through this wizard.  For the exam purposes, though, if you get a question about multi-account setup and best practices, then Control Tower should come to mind.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46518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general best practice, you shouldn’t use the root user account for your day-to-day work.  Instead, create an IAM user account for yourself with the least number of privileges you need to do your work, then reserve the root account for special administrative tasks that can’t be done any other way.</a:t>
            </a:r>
          </a:p>
          <a:p>
            <a:endParaRPr lang="en-US" baseline="0" dirty="0"/>
          </a:p>
          <a:p>
            <a:r>
              <a:rPr lang="en-US" baseline="0" dirty="0"/>
              <a:t>In most organizations, your company will have an account set up already, and they will assign you an IAM login with appropriate permissions to accomplish what you need to accomplish in your job.</a:t>
            </a:r>
          </a:p>
          <a:p>
            <a:endParaRPr lang="en-US" baseline="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131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a control tower for an airport sits above the terminals and planes and so on, and is able to control multiple things at once, the same is true of Control Tower in AWS.</a:t>
            </a:r>
          </a:p>
          <a:p>
            <a:endParaRPr lang="en-US" dirty="0"/>
          </a:p>
          <a:p>
            <a:r>
              <a:rPr lang="en-US" b="1" dirty="0"/>
              <a:t>Back to demo…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366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m3-16 = “Authentication and Authorization: Important Points to Remember”</a:t>
            </a:r>
          </a:p>
          <a:p>
            <a:endParaRPr lang="en-US" dirty="0"/>
          </a:p>
          <a:p>
            <a:r>
              <a:rPr lang="en-US" dirty="0"/>
              <a:t>We’ve covered A LOT of things in this module, and you’ll need to remember a lot of things for the exam.  So I’ve pulled out the important points here that you can use for your studies as sort of a cheat sheet.</a:t>
            </a:r>
          </a:p>
          <a:p>
            <a:endParaRPr lang="en-US" dirty="0"/>
          </a:p>
          <a:p>
            <a:r>
              <a:rPr lang="en-US" dirty="0"/>
              <a:t>For Identity and Access Management (IAM), remember:</a:t>
            </a:r>
          </a:p>
          <a:p>
            <a:r>
              <a:rPr lang="en-US" dirty="0"/>
              <a:t>-Root account has permissions to do everything, including access to billing info</a:t>
            </a:r>
          </a:p>
          <a:p>
            <a:r>
              <a:rPr lang="en-US" dirty="0"/>
              <a:t>	-Do NOT use it for everyday work; use an IAM user instead</a:t>
            </a:r>
          </a:p>
          <a:p>
            <a:r>
              <a:rPr lang="en-US" dirty="0"/>
              <a:t>-By default, IAM users have no permissions</a:t>
            </a:r>
          </a:p>
          <a:p>
            <a:r>
              <a:rPr lang="en-US" dirty="0"/>
              <a:t>-Multi-factor authentication (MFA) can be enforced for the root account and individual users, and as a best practice, should, at the very least, be enabled for the root account</a:t>
            </a:r>
          </a:p>
          <a:p>
            <a:r>
              <a:rPr lang="en-US" dirty="0"/>
              <a:t>-Access keys are required for programmatic access (CLI, SDK)</a:t>
            </a:r>
          </a:p>
          <a:p>
            <a:r>
              <a:rPr lang="en-US" dirty="0"/>
              <a:t>-Roles should be used to give permissions to other AWS services</a:t>
            </a:r>
          </a:p>
          <a:p>
            <a:r>
              <a:rPr lang="en-US" dirty="0"/>
              <a:t>-Permissions are controlled by policies; give least privileges</a:t>
            </a:r>
          </a:p>
          <a:p>
            <a:r>
              <a:rPr lang="en-US" sz="1200" dirty="0"/>
              <a:t>-If a permission isn’t given, then by default, it is denied</a:t>
            </a:r>
          </a:p>
          <a:p>
            <a:r>
              <a:rPr lang="en-US" sz="1200" dirty="0"/>
              <a:t>-If two policies are in place, the most restrictive one “wins”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78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5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m3-04 = “DEMO: Creating IAM User Groups”</a:t>
            </a:r>
          </a:p>
          <a:p>
            <a:endParaRPr lang="en-US" dirty="0"/>
          </a:p>
          <a:p>
            <a:r>
              <a:rPr lang="en-US" dirty="0"/>
              <a:t>Now let’s look at IAM groups quickly.  As you might expect, a user group is a collection of users.</a:t>
            </a:r>
          </a:p>
          <a:p>
            <a:endParaRPr lang="en-US" dirty="0"/>
          </a:p>
          <a:p>
            <a:r>
              <a:rPr lang="en-US" b="1" dirty="0"/>
              <a:t>New group</a:t>
            </a:r>
          </a:p>
          <a:p>
            <a:r>
              <a:rPr lang="en-US" dirty="0"/>
              <a:t>Name: </a:t>
            </a:r>
            <a:r>
              <a:rPr lang="en-US" b="1" dirty="0"/>
              <a:t>Developers</a:t>
            </a:r>
          </a:p>
          <a:p>
            <a:r>
              <a:rPr lang="en-US" b="1" dirty="0"/>
              <a:t>Add Pam</a:t>
            </a:r>
          </a:p>
          <a:p>
            <a:r>
              <a:rPr lang="en-US" b="0" dirty="0"/>
              <a:t>Skip policies for now</a:t>
            </a:r>
          </a:p>
          <a:p>
            <a:endParaRPr lang="en-US" dirty="0"/>
          </a:p>
          <a:p>
            <a:r>
              <a:rPr lang="en-US" b="1" dirty="0"/>
              <a:t>New group</a:t>
            </a:r>
          </a:p>
          <a:p>
            <a:r>
              <a:rPr lang="en-US" dirty="0"/>
              <a:t>Name: </a:t>
            </a:r>
            <a:r>
              <a:rPr lang="en-US" b="1" dirty="0"/>
              <a:t>Testers</a:t>
            </a:r>
          </a:p>
          <a:p>
            <a:r>
              <a:rPr lang="en-US" b="1" dirty="0"/>
              <a:t>Add Dwight</a:t>
            </a:r>
          </a:p>
          <a:p>
            <a:r>
              <a:rPr lang="en-US" dirty="0"/>
              <a:t>Skip policies for now</a:t>
            </a:r>
          </a:p>
          <a:p>
            <a:endParaRPr lang="en-US" dirty="0"/>
          </a:p>
          <a:p>
            <a:r>
              <a:rPr lang="en-US" dirty="0"/>
              <a:t>Create group: </a:t>
            </a:r>
            <a:r>
              <a:rPr lang="en-US" b="1" dirty="0"/>
              <a:t>Admins</a:t>
            </a:r>
          </a:p>
          <a:p>
            <a:r>
              <a:rPr lang="en-US" dirty="0"/>
              <a:t>Add Michael</a:t>
            </a:r>
          </a:p>
          <a:p>
            <a:r>
              <a:rPr lang="en-US" dirty="0"/>
              <a:t>Skip policies for now</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we have users and groups now, and I think those are fairly straightforward (</a:t>
            </a:r>
            <a:r>
              <a:rPr lang="en-US" b="1" dirty="0"/>
              <a:t>show in UI that we have three users, three groups</a:t>
            </a:r>
            <a:r>
              <a:rPr lang="en-US" dirty="0"/>
              <a:t>).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9322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m3-05 = “IAM Roles”</a:t>
            </a:r>
          </a:p>
          <a:p>
            <a:endParaRPr lang="en-US" dirty="0"/>
          </a:p>
          <a:p>
            <a:r>
              <a:rPr lang="en-US" dirty="0"/>
              <a:t>And we’re checking the top two things off the list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there’s another construct here called </a:t>
            </a:r>
            <a:r>
              <a:rPr lang="en-US" b="1" dirty="0"/>
              <a:t>Roles (click on this in Console)</a:t>
            </a:r>
            <a:r>
              <a:rPr lang="en-US" dirty="0"/>
              <a:t>.  What’s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read at the top here, it’s an identity you can create that has specific permissions with credentials that are valid for short durations. Roles can be assumed by entities that you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plain English…</a:t>
            </a:r>
            <a:r>
              <a:rPr lang="en-US" b="1" dirty="0"/>
              <a:t>go to next slide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401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1" dirty="0"/>
              <a:t>click</a:t>
            </a:r>
            <a:r>
              <a:rPr lang="en-US" dirty="0"/>
              <a:t>) A role is similar to a user, in that it’s an identity that can have permissions to do things in the system.</a:t>
            </a:r>
          </a:p>
          <a:p>
            <a:endParaRPr lang="en-US" dirty="0"/>
          </a:p>
          <a:p>
            <a:r>
              <a:rPr lang="en-US" dirty="0"/>
              <a:t>(</a:t>
            </a:r>
            <a:r>
              <a:rPr lang="en-US" b="1" dirty="0"/>
              <a:t>click</a:t>
            </a:r>
            <a:r>
              <a:rPr lang="en-US" dirty="0"/>
              <a:t>) BUT a role does not have credentials as you might traditionally think of them—there’s no password or keys or anything like that.</a:t>
            </a:r>
          </a:p>
          <a:p>
            <a:endParaRPr lang="en-US" dirty="0"/>
          </a:p>
          <a:p>
            <a:r>
              <a:rPr lang="en-US" dirty="0"/>
              <a:t>(</a:t>
            </a:r>
            <a:r>
              <a:rPr lang="en-US" b="1" dirty="0"/>
              <a:t>click</a:t>
            </a:r>
            <a:r>
              <a:rPr lang="en-US" dirty="0"/>
              <a:t>) And a role can be assumed, temporarily, by anyone or anything that needs it.</a:t>
            </a:r>
          </a:p>
          <a:p>
            <a:endParaRPr lang="en-US" dirty="0"/>
          </a:p>
          <a:p>
            <a:r>
              <a:rPr lang="en-US" dirty="0"/>
              <a:t>If that doesn’t make it any more clear, let’s talk through an example to hopefully illustrate why roles even exist.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37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898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396046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60090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portant_Messag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485372"/>
            <a:ext cx="2743200" cy="365125"/>
          </a:xfrm>
          <a:prstGeom prst="rect">
            <a:avLst/>
          </a:prstGeom>
        </p:spPr>
        <p:txBody>
          <a:bodyPr/>
          <a:lstStyle/>
          <a:p>
            <a:fld id="{03D0250E-CFF9-4C1A-BF0C-633242DFED8E}" type="slidenum">
              <a:rPr lang="en-GB" smtClean="0"/>
              <a:t>‹#›</a:t>
            </a:fld>
            <a:endParaRPr lang="en-GB"/>
          </a:p>
        </p:txBody>
      </p:sp>
      <p:sp>
        <p:nvSpPr>
          <p:cNvPr id="5" name="Text Placeholder 4"/>
          <p:cNvSpPr>
            <a:spLocks noGrp="1"/>
          </p:cNvSpPr>
          <p:nvPr>
            <p:ph type="body" sz="quarter" idx="13"/>
          </p:nvPr>
        </p:nvSpPr>
        <p:spPr>
          <a:xfrm>
            <a:off x="2347384" y="2372342"/>
            <a:ext cx="7516283" cy="2116888"/>
          </a:xfrm>
        </p:spPr>
        <p:txBody>
          <a:bodyPr anchor="ctr" anchorCtr="0">
            <a:normAutofit/>
          </a:bodyPr>
          <a:lstStyle>
            <a:lvl1pPr marL="0" indent="0" algn="ctr">
              <a:buNone/>
              <a:defRPr sz="3601"/>
            </a:lvl1pPr>
          </a:lstStyle>
          <a:p>
            <a:pPr lvl="0"/>
            <a:r>
              <a:rPr lang="en-US" dirty="0"/>
              <a:t>Click to edit Master text styles</a:t>
            </a:r>
          </a:p>
        </p:txBody>
      </p:sp>
    </p:spTree>
    <p:extLst>
      <p:ext uri="{BB962C8B-B14F-4D97-AF65-F5344CB8AC3E}">
        <p14:creationId xmlns:p14="http://schemas.microsoft.com/office/powerpoint/2010/main" val="1602007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66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724751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31349095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0BDF-13CF-438E-B00A-62D2CF9C80A5}"/>
              </a:ext>
            </a:extLst>
          </p:cNvPr>
          <p:cNvSpPr>
            <a:spLocks noGrp="1"/>
          </p:cNvSpPr>
          <p:nvPr>
            <p:ph type="title"/>
          </p:nvPr>
        </p:nvSpPr>
        <p:spPr/>
        <p:txBody>
          <a:bodyPr/>
          <a:lstStyle>
            <a:lvl1pPr algn="l">
              <a:defRPr/>
            </a:lvl1pPr>
          </a:lstStyle>
          <a:p>
            <a:r>
              <a:rPr lang="en-US" dirty="0"/>
              <a:t>Click to edit Master title style</a:t>
            </a:r>
          </a:p>
        </p:txBody>
      </p:sp>
      <p:sp>
        <p:nvSpPr>
          <p:cNvPr id="4" name="Text Placeholder 3">
            <a:extLst>
              <a:ext uri="{FF2B5EF4-FFF2-40B4-BE49-F238E27FC236}">
                <a16:creationId xmlns:a16="http://schemas.microsoft.com/office/drawing/2014/main" id="{9242D7CA-A554-4788-BC50-B7AF3E0F8E4B}"/>
              </a:ext>
            </a:extLst>
          </p:cNvPr>
          <p:cNvSpPr>
            <a:spLocks noGrp="1"/>
          </p:cNvSpPr>
          <p:nvPr>
            <p:ph type="body" sz="quarter" idx="10"/>
          </p:nvPr>
        </p:nvSpPr>
        <p:spPr>
          <a:xfrm>
            <a:off x="838200" y="1604963"/>
            <a:ext cx="10515600" cy="4572000"/>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1540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inition">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a:xfrm>
            <a:off x="2143896" y="1997817"/>
            <a:ext cx="7903633" cy="578417"/>
          </a:xfrm>
          <a:ln>
            <a:noFill/>
          </a:ln>
        </p:spPr>
        <p:txBody>
          <a:bodyPr>
            <a:noAutofit/>
          </a:bodyPr>
          <a:lstStyle>
            <a:lvl1pPr marL="0" indent="0">
              <a:buNone/>
              <a:defRPr lang="en-US" sz="3600" b="0" kern="1200" baseline="0" dirty="0">
                <a:solidFill>
                  <a:schemeClr val="accent4"/>
                </a:solidFill>
                <a:latin typeface="+mj-lt"/>
                <a:ea typeface="Tahoma" pitchFamily="34" charset="0"/>
                <a:cs typeface="Tahoma" pitchFamily="34" charset="0"/>
              </a:defRPr>
            </a:lvl1pPr>
          </a:lstStyle>
          <a:p>
            <a:pPr lvl="0"/>
            <a:r>
              <a:rPr lang="en-US" dirty="0"/>
              <a:t>Word to Define – </a:t>
            </a:r>
          </a:p>
        </p:txBody>
      </p:sp>
      <p:sp>
        <p:nvSpPr>
          <p:cNvPr id="4" name="Text Placeholder 6"/>
          <p:cNvSpPr>
            <a:spLocks noGrp="1"/>
          </p:cNvSpPr>
          <p:nvPr>
            <p:ph type="body" sz="quarter" idx="11" hasCustomPrompt="1"/>
          </p:nvPr>
        </p:nvSpPr>
        <p:spPr>
          <a:xfrm>
            <a:off x="2143895" y="2646867"/>
            <a:ext cx="7904212" cy="2175172"/>
          </a:xfrm>
        </p:spPr>
        <p:txBody>
          <a:bodyPr>
            <a:normAutofit/>
          </a:bodyPr>
          <a:lstStyle>
            <a:lvl1pPr marL="0" indent="0">
              <a:buNone/>
              <a:defRPr lang="en-US" sz="2800" kern="1200" dirty="0" smtClean="0">
                <a:solidFill>
                  <a:schemeClr val="tx1"/>
                </a:solidFill>
                <a:latin typeface="+mj-lt"/>
                <a:ea typeface="Tahoma" pitchFamily="34" charset="0"/>
                <a:cs typeface="Tahoma" pitchFamily="34" charset="0"/>
              </a:defRPr>
            </a:lvl1pPr>
            <a:lvl2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2pPr>
            <a:lvl3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3pPr>
            <a:lvl4pPr>
              <a:defRPr lang="en-US" sz="2800" kern="1200" dirty="0" smtClean="0">
                <a:solidFill>
                  <a:schemeClr val="tx1">
                    <a:lumMod val="65000"/>
                    <a:lumOff val="35000"/>
                  </a:schemeClr>
                </a:solidFill>
                <a:latin typeface="Tahoma" pitchFamily="34" charset="0"/>
                <a:ea typeface="Tahoma" pitchFamily="34" charset="0"/>
                <a:cs typeface="Tahoma" pitchFamily="34" charset="0"/>
              </a:defRPr>
            </a:lvl4pPr>
            <a:lvl5pPr>
              <a:defRPr lang="en-US" sz="2800" kern="1200" dirty="0">
                <a:solidFill>
                  <a:schemeClr val="tx1">
                    <a:lumMod val="65000"/>
                    <a:lumOff val="35000"/>
                  </a:schemeClr>
                </a:solidFill>
                <a:latin typeface="Tahoma" pitchFamily="34" charset="0"/>
                <a:ea typeface="Tahoma" pitchFamily="34" charset="0"/>
                <a:cs typeface="Tahoma" pitchFamily="34" charset="0"/>
              </a:defRPr>
            </a:lvl5pPr>
          </a:lstStyle>
          <a:p>
            <a:pPr lvl="0"/>
            <a:r>
              <a:rPr lang="en-US" dirty="0"/>
              <a:t>Click to edit definition.</a:t>
            </a:r>
          </a:p>
        </p:txBody>
      </p:sp>
    </p:spTree>
    <p:extLst>
      <p:ext uri="{BB962C8B-B14F-4D97-AF65-F5344CB8AC3E}">
        <p14:creationId xmlns:p14="http://schemas.microsoft.com/office/powerpoint/2010/main" val="39387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963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E5916C-26A5-4146-A5F7-504CB54D6DBE}"/>
              </a:ext>
            </a:extLst>
          </p:cNvPr>
          <p:cNvSpPr>
            <a:spLocks noGrp="1"/>
          </p:cNvSpPr>
          <p:nvPr>
            <p:ph type="title" hasCustomPrompt="1"/>
          </p:nvPr>
        </p:nvSpPr>
        <p:spPr>
          <a:xfrm>
            <a:off x="838200" y="570865"/>
            <a:ext cx="10515600" cy="543832"/>
          </a:xfrm>
        </p:spPr>
        <p:txBody>
          <a:bodyPr/>
          <a:lstStyle>
            <a:lvl1pPr>
              <a:defRPr/>
            </a:lvl1pPr>
          </a:lstStyle>
          <a:p>
            <a:r>
              <a:rPr lang="en-US" dirty="0"/>
              <a:t>Title and Bullets</a:t>
            </a:r>
          </a:p>
        </p:txBody>
      </p:sp>
      <p:sp>
        <p:nvSpPr>
          <p:cNvPr id="8" name="Content Placeholder 6">
            <a:extLst>
              <a:ext uri="{FF2B5EF4-FFF2-40B4-BE49-F238E27FC236}">
                <a16:creationId xmlns:a16="http://schemas.microsoft.com/office/drawing/2014/main" id="{BC126ACE-31B7-4B43-8CD2-29EF74D29E28}"/>
              </a:ext>
            </a:extLst>
          </p:cNvPr>
          <p:cNvSpPr>
            <a:spLocks noGrp="1"/>
          </p:cNvSpPr>
          <p:nvPr>
            <p:ph sz="quarter" idx="10"/>
          </p:nvPr>
        </p:nvSpPr>
        <p:spPr>
          <a:xfrm>
            <a:off x="838200" y="1613141"/>
            <a:ext cx="10515600" cy="4589462"/>
          </a:xfrm>
        </p:spPr>
        <p:txBody>
          <a:bodyPr/>
          <a:lstStyle>
            <a:lvl1pPr marL="457200" indent="-457200">
              <a:buFont typeface="Arial" panose="020B0604020202020204" pitchFamily="34" charset="0"/>
              <a:buChar char="•"/>
              <a:defRPr sz="2800"/>
            </a:lvl1pPr>
            <a:lvl2pPr>
              <a:defRPr sz="24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4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8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995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5.xml"/><Relationship Id="rId4"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6.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9" r:id="rId2"/>
    <p:sldLayoutId id="214748370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 id="2147483701"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3471"/>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850234"/>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96385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700"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j-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mj-lt"/>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mj-lt"/>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mj-lt"/>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mj-lt"/>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6949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5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29.sv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29.svg"/><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29.sv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baseline="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05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Authentication and Authorization</a:t>
            </a:r>
            <a:b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br>
            <a:r>
              <a:rPr kumimoji="0" lang="en-US" sz="3600" b="0" i="0" u="none" strike="noStrike" kern="1200" cap="none" spc="0" normalizeH="0" baseline="0" noProof="0" dirty="0">
                <a:ln>
                  <a:noFill/>
                </a:ln>
                <a:solidFill>
                  <a:srgbClr val="FF9900"/>
                </a:solidFill>
                <a:effectLst/>
                <a:uLnTx/>
                <a:uFillTx/>
                <a:latin typeface="Trebuchet MS" panose="020B0603020202020204" pitchFamily="34" charset="0"/>
                <a:ea typeface="+mn-ea"/>
                <a:cs typeface="+mn-cs"/>
              </a:rPr>
              <a:t>Identity and Access Management (IAM)</a:t>
            </a: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200" normalizeH="0" baseline="0" noProof="0" dirty="0">
                <a:ln>
                  <a:noFill/>
                </a:ln>
                <a:solidFill>
                  <a:prstClr val="black"/>
                </a:solidFill>
                <a:effectLst/>
                <a:uLnTx/>
                <a:uFillTx/>
                <a:latin typeface="Trebuchet MS" panose="020B0603020202020204"/>
                <a:ea typeface="+mn-ea"/>
                <a:cs typeface="+mn-cs"/>
              </a:rPr>
              <a:t>AMBER ISRAELSEN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a:noFill/>
                </a:ln>
                <a:solidFill>
                  <a:prstClr val="black"/>
                </a:solidFill>
                <a:effectLst/>
                <a:uLnTx/>
                <a:uFillTx/>
                <a:latin typeface="Trebuchet MS" panose="020B0603020202020204"/>
                <a:ea typeface="+mn-ea"/>
                <a:cs typeface="+mn-cs"/>
              </a:rPr>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384C1B-266C-4332-A669-DB08B159C154}"/>
              </a:ext>
            </a:extLst>
          </p:cNvPr>
          <p:cNvSpPr/>
          <p:nvPr/>
        </p:nvSpPr>
        <p:spPr>
          <a:xfrm>
            <a:off x="2596623" y="1960437"/>
            <a:ext cx="2720051" cy="2937126"/>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BC5104D-8216-46C6-80A5-B0691D8486F7}"/>
              </a:ext>
            </a:extLst>
          </p:cNvPr>
          <p:cNvSpPr txBox="1"/>
          <p:nvPr/>
        </p:nvSpPr>
        <p:spPr>
          <a:xfrm>
            <a:off x="7509005" y="2424703"/>
            <a:ext cx="13202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6" name="Graphic 8">
            <a:extLst>
              <a:ext uri="{FF2B5EF4-FFF2-40B4-BE49-F238E27FC236}">
                <a16:creationId xmlns:a16="http://schemas.microsoft.com/office/drawing/2014/main" id="{C1CF9953-0E71-4033-9F9D-BF425EA0F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7" y="1202379"/>
            <a:ext cx="1143000" cy="1143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Graphic 5">
            <a:extLst>
              <a:ext uri="{FF2B5EF4-FFF2-40B4-BE49-F238E27FC236}">
                <a16:creationId xmlns:a16="http://schemas.microsoft.com/office/drawing/2014/main" id="{421AE08C-FAB9-418B-99B7-C440969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709" y="2551309"/>
            <a:ext cx="1549879" cy="154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3C3E3C8-58CE-4EC9-ABEA-4102B3B6B16A}"/>
              </a:ext>
            </a:extLst>
          </p:cNvPr>
          <p:cNvSpPr txBox="1"/>
          <p:nvPr/>
        </p:nvSpPr>
        <p:spPr>
          <a:xfrm>
            <a:off x="3100503" y="4230396"/>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EC2</a:t>
            </a:r>
          </a:p>
        </p:txBody>
      </p:sp>
      <p:sp>
        <p:nvSpPr>
          <p:cNvPr id="9" name="Rectangle 8">
            <a:extLst>
              <a:ext uri="{FF2B5EF4-FFF2-40B4-BE49-F238E27FC236}">
                <a16:creationId xmlns:a16="http://schemas.microsoft.com/office/drawing/2014/main" id="{9BC1FDFB-E0A4-4075-ACB0-17611FD6100B}"/>
              </a:ext>
            </a:extLst>
          </p:cNvPr>
          <p:cNvSpPr/>
          <p:nvPr/>
        </p:nvSpPr>
        <p:spPr>
          <a:xfrm>
            <a:off x="7104508" y="792710"/>
            <a:ext cx="2129239"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 name="Graphic 17">
            <a:extLst>
              <a:ext uri="{FF2B5EF4-FFF2-40B4-BE49-F238E27FC236}">
                <a16:creationId xmlns:a16="http://schemas.microsoft.com/office/drawing/2014/main" id="{2D91B412-F869-44D9-A352-AA20301D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627" y="398667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9379C4FB-2C17-4F8B-8E13-902670088B21}"/>
              </a:ext>
            </a:extLst>
          </p:cNvPr>
          <p:cNvSpPr/>
          <p:nvPr/>
        </p:nvSpPr>
        <p:spPr>
          <a:xfrm>
            <a:off x="7084466" y="3652658"/>
            <a:ext cx="2129239" cy="2214409"/>
          </a:xfrm>
          <a:prstGeom prst="rect">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DCF88728-515B-4C73-878E-9B47559E6E63}"/>
              </a:ext>
            </a:extLst>
          </p:cNvPr>
          <p:cNvSpPr txBox="1"/>
          <p:nvPr/>
        </p:nvSpPr>
        <p:spPr>
          <a:xfrm>
            <a:off x="7017549" y="5181969"/>
            <a:ext cx="23031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CloudWatch</a:t>
            </a:r>
          </a:p>
        </p:txBody>
      </p:sp>
      <p:cxnSp>
        <p:nvCxnSpPr>
          <p:cNvPr id="14" name="Connector: Elbow 13">
            <a:extLst>
              <a:ext uri="{FF2B5EF4-FFF2-40B4-BE49-F238E27FC236}">
                <a16:creationId xmlns:a16="http://schemas.microsoft.com/office/drawing/2014/main" id="{1D82D6F0-D971-4B37-8F8D-8A1C35136E4A}"/>
              </a:ext>
            </a:extLst>
          </p:cNvPr>
          <p:cNvCxnSpPr>
            <a:cxnSpLocks/>
            <a:stCxn id="4" idx="3"/>
            <a:endCxn id="9" idx="1"/>
          </p:cNvCxnSpPr>
          <p:nvPr/>
        </p:nvCxnSpPr>
        <p:spPr>
          <a:xfrm flipV="1">
            <a:off x="5316674" y="1899915"/>
            <a:ext cx="1787834" cy="1529085"/>
          </a:xfrm>
          <a:prstGeom prst="bentConnector3">
            <a:avLst>
              <a:gd name="adj1" fmla="val 50000"/>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1F7DB5B-0B22-499B-BC44-2A09350AAEE2}"/>
              </a:ext>
            </a:extLst>
          </p:cNvPr>
          <p:cNvCxnSpPr>
            <a:cxnSpLocks/>
            <a:stCxn id="4" idx="3"/>
            <a:endCxn id="11" idx="1"/>
          </p:cNvCxnSpPr>
          <p:nvPr/>
        </p:nvCxnSpPr>
        <p:spPr>
          <a:xfrm>
            <a:off x="5316674" y="3429000"/>
            <a:ext cx="1767792" cy="1330863"/>
          </a:xfrm>
          <a:prstGeom prst="bentConnector3">
            <a:avLst>
              <a:gd name="adj1" fmla="val 50000"/>
            </a:avLst>
          </a:prstGeom>
          <a:ln w="3810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47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384C1B-266C-4332-A669-DB08B159C154}"/>
              </a:ext>
            </a:extLst>
          </p:cNvPr>
          <p:cNvSpPr/>
          <p:nvPr/>
        </p:nvSpPr>
        <p:spPr>
          <a:xfrm>
            <a:off x="2596623" y="1960437"/>
            <a:ext cx="2720051" cy="293712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BC5104D-8216-46C6-80A5-B0691D8486F7}"/>
              </a:ext>
            </a:extLst>
          </p:cNvPr>
          <p:cNvSpPr txBox="1"/>
          <p:nvPr/>
        </p:nvSpPr>
        <p:spPr>
          <a:xfrm>
            <a:off x="7509005" y="2424703"/>
            <a:ext cx="13202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6" name="Graphic 8">
            <a:extLst>
              <a:ext uri="{FF2B5EF4-FFF2-40B4-BE49-F238E27FC236}">
                <a16:creationId xmlns:a16="http://schemas.microsoft.com/office/drawing/2014/main" id="{C1CF9953-0E71-4033-9F9D-BF425EA0F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7" y="1202379"/>
            <a:ext cx="1143000" cy="1143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Graphic 5">
            <a:extLst>
              <a:ext uri="{FF2B5EF4-FFF2-40B4-BE49-F238E27FC236}">
                <a16:creationId xmlns:a16="http://schemas.microsoft.com/office/drawing/2014/main" id="{421AE08C-FAB9-418B-99B7-C440969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709" y="2551309"/>
            <a:ext cx="1549879" cy="154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3C3E3C8-58CE-4EC9-ABEA-4102B3B6B16A}"/>
              </a:ext>
            </a:extLst>
          </p:cNvPr>
          <p:cNvSpPr txBox="1"/>
          <p:nvPr/>
        </p:nvSpPr>
        <p:spPr>
          <a:xfrm>
            <a:off x="3100503" y="4230396"/>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EC2</a:t>
            </a:r>
          </a:p>
        </p:txBody>
      </p:sp>
      <p:sp>
        <p:nvSpPr>
          <p:cNvPr id="9" name="Rectangle 8">
            <a:extLst>
              <a:ext uri="{FF2B5EF4-FFF2-40B4-BE49-F238E27FC236}">
                <a16:creationId xmlns:a16="http://schemas.microsoft.com/office/drawing/2014/main" id="{9BC1FDFB-E0A4-4075-ACB0-17611FD6100B}"/>
              </a:ext>
            </a:extLst>
          </p:cNvPr>
          <p:cNvSpPr/>
          <p:nvPr/>
        </p:nvSpPr>
        <p:spPr>
          <a:xfrm>
            <a:off x="7104508" y="792710"/>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 name="Graphic 17">
            <a:extLst>
              <a:ext uri="{FF2B5EF4-FFF2-40B4-BE49-F238E27FC236}">
                <a16:creationId xmlns:a16="http://schemas.microsoft.com/office/drawing/2014/main" id="{2D91B412-F869-44D9-A352-AA20301D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627" y="398667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9379C4FB-2C17-4F8B-8E13-902670088B21}"/>
              </a:ext>
            </a:extLst>
          </p:cNvPr>
          <p:cNvSpPr/>
          <p:nvPr/>
        </p:nvSpPr>
        <p:spPr>
          <a:xfrm>
            <a:off x="7084466" y="3652658"/>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DCF88728-515B-4C73-878E-9B47559E6E63}"/>
              </a:ext>
            </a:extLst>
          </p:cNvPr>
          <p:cNvSpPr txBox="1"/>
          <p:nvPr/>
        </p:nvSpPr>
        <p:spPr>
          <a:xfrm>
            <a:off x="7017549" y="5181969"/>
            <a:ext cx="23031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CloudWatch</a:t>
            </a:r>
          </a:p>
        </p:txBody>
      </p:sp>
      <p:cxnSp>
        <p:nvCxnSpPr>
          <p:cNvPr id="14" name="Connector: Elbow 13">
            <a:extLst>
              <a:ext uri="{FF2B5EF4-FFF2-40B4-BE49-F238E27FC236}">
                <a16:creationId xmlns:a16="http://schemas.microsoft.com/office/drawing/2014/main" id="{1D82D6F0-D971-4B37-8F8D-8A1C35136E4A}"/>
              </a:ext>
            </a:extLst>
          </p:cNvPr>
          <p:cNvCxnSpPr>
            <a:cxnSpLocks/>
            <a:stCxn id="4" idx="3"/>
            <a:endCxn id="9" idx="1"/>
          </p:cNvCxnSpPr>
          <p:nvPr/>
        </p:nvCxnSpPr>
        <p:spPr>
          <a:xfrm flipV="1">
            <a:off x="5316674" y="1899915"/>
            <a:ext cx="1787834" cy="1529085"/>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1F7DB5B-0B22-499B-BC44-2A09350AAEE2}"/>
              </a:ext>
            </a:extLst>
          </p:cNvPr>
          <p:cNvCxnSpPr>
            <a:cxnSpLocks/>
            <a:stCxn id="4" idx="3"/>
            <a:endCxn id="11" idx="1"/>
          </p:cNvCxnSpPr>
          <p:nvPr/>
        </p:nvCxnSpPr>
        <p:spPr>
          <a:xfrm>
            <a:off x="5316674" y="3429000"/>
            <a:ext cx="1767792" cy="1330863"/>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3EB50D-E90E-4001-92AF-D06AA2693064}"/>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4572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rPr>
              <a:t>OPTION 1</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Create an IAM user for the application with appropriate permissions</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Hard-code user credentials in the application or on the EC2 instance’s file system and retrieve them at runtime</a:t>
            </a:r>
          </a:p>
          <a:p>
            <a:pPr marL="857250" marR="0" lvl="0" indent="-857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159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descr="A person with the hands on the face&#10;&#10;Description automatically generated with medium confidence">
            <a:extLst>
              <a:ext uri="{FF2B5EF4-FFF2-40B4-BE49-F238E27FC236}">
                <a16:creationId xmlns:a16="http://schemas.microsoft.com/office/drawing/2014/main" id="{8A7E4895-C07B-41E0-8F3B-B1D33E9FAF7D}"/>
              </a:ext>
            </a:extLst>
          </p:cNvPr>
          <p:cNvPicPr>
            <a:picLocks noChangeAspect="1"/>
          </p:cNvPicPr>
          <p:nvPr/>
        </p:nvPicPr>
        <p:blipFill rotWithShape="1">
          <a:blip r:embed="rId3">
            <a:extLst>
              <a:ext uri="{28A0092B-C50C-407E-A947-70E740481C1C}">
                <a14:useLocalDpi xmlns:a14="http://schemas.microsoft.com/office/drawing/2010/main" val="0"/>
              </a:ext>
            </a:extLst>
          </a:blip>
          <a:srcRect t="22355" b="40105"/>
          <a:stretch/>
        </p:blipFill>
        <p:spPr>
          <a:xfrm>
            <a:off x="20" y="1282"/>
            <a:ext cx="12191980" cy="6856718"/>
          </a:xfrm>
          <a:prstGeom prst="rect">
            <a:avLst/>
          </a:prstGeom>
        </p:spPr>
      </p:pic>
    </p:spTree>
    <p:extLst>
      <p:ext uri="{BB962C8B-B14F-4D97-AF65-F5344CB8AC3E}">
        <p14:creationId xmlns:p14="http://schemas.microsoft.com/office/powerpoint/2010/main" val="1385261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384C1B-266C-4332-A669-DB08B159C154}"/>
              </a:ext>
            </a:extLst>
          </p:cNvPr>
          <p:cNvSpPr/>
          <p:nvPr/>
        </p:nvSpPr>
        <p:spPr>
          <a:xfrm>
            <a:off x="2596623" y="1960437"/>
            <a:ext cx="2720051" cy="293712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BC5104D-8216-46C6-80A5-B0691D8486F7}"/>
              </a:ext>
            </a:extLst>
          </p:cNvPr>
          <p:cNvSpPr txBox="1"/>
          <p:nvPr/>
        </p:nvSpPr>
        <p:spPr>
          <a:xfrm>
            <a:off x="7509005" y="2424703"/>
            <a:ext cx="13202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6" name="Graphic 8">
            <a:extLst>
              <a:ext uri="{FF2B5EF4-FFF2-40B4-BE49-F238E27FC236}">
                <a16:creationId xmlns:a16="http://schemas.microsoft.com/office/drawing/2014/main" id="{C1CF9953-0E71-4033-9F9D-BF425EA0F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7" y="1202379"/>
            <a:ext cx="1143000" cy="1143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Graphic 5">
            <a:extLst>
              <a:ext uri="{FF2B5EF4-FFF2-40B4-BE49-F238E27FC236}">
                <a16:creationId xmlns:a16="http://schemas.microsoft.com/office/drawing/2014/main" id="{421AE08C-FAB9-418B-99B7-C440969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709" y="2551309"/>
            <a:ext cx="1549879" cy="154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3C3E3C8-58CE-4EC9-ABEA-4102B3B6B16A}"/>
              </a:ext>
            </a:extLst>
          </p:cNvPr>
          <p:cNvSpPr txBox="1"/>
          <p:nvPr/>
        </p:nvSpPr>
        <p:spPr>
          <a:xfrm>
            <a:off x="3100503" y="4230396"/>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EC2</a:t>
            </a:r>
          </a:p>
        </p:txBody>
      </p:sp>
      <p:sp>
        <p:nvSpPr>
          <p:cNvPr id="9" name="Rectangle 8">
            <a:extLst>
              <a:ext uri="{FF2B5EF4-FFF2-40B4-BE49-F238E27FC236}">
                <a16:creationId xmlns:a16="http://schemas.microsoft.com/office/drawing/2014/main" id="{9BC1FDFB-E0A4-4075-ACB0-17611FD6100B}"/>
              </a:ext>
            </a:extLst>
          </p:cNvPr>
          <p:cNvSpPr/>
          <p:nvPr/>
        </p:nvSpPr>
        <p:spPr>
          <a:xfrm>
            <a:off x="7104508" y="792710"/>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 name="Graphic 17">
            <a:extLst>
              <a:ext uri="{FF2B5EF4-FFF2-40B4-BE49-F238E27FC236}">
                <a16:creationId xmlns:a16="http://schemas.microsoft.com/office/drawing/2014/main" id="{2D91B412-F869-44D9-A352-AA20301D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627" y="398667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9379C4FB-2C17-4F8B-8E13-902670088B21}"/>
              </a:ext>
            </a:extLst>
          </p:cNvPr>
          <p:cNvSpPr/>
          <p:nvPr/>
        </p:nvSpPr>
        <p:spPr>
          <a:xfrm>
            <a:off x="7084466" y="3652658"/>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DCF88728-515B-4C73-878E-9B47559E6E63}"/>
              </a:ext>
            </a:extLst>
          </p:cNvPr>
          <p:cNvSpPr txBox="1"/>
          <p:nvPr/>
        </p:nvSpPr>
        <p:spPr>
          <a:xfrm>
            <a:off x="7017549" y="5181969"/>
            <a:ext cx="23031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CloudWatch</a:t>
            </a:r>
          </a:p>
        </p:txBody>
      </p:sp>
      <p:cxnSp>
        <p:nvCxnSpPr>
          <p:cNvPr id="14" name="Connector: Elbow 13">
            <a:extLst>
              <a:ext uri="{FF2B5EF4-FFF2-40B4-BE49-F238E27FC236}">
                <a16:creationId xmlns:a16="http://schemas.microsoft.com/office/drawing/2014/main" id="{1D82D6F0-D971-4B37-8F8D-8A1C35136E4A}"/>
              </a:ext>
            </a:extLst>
          </p:cNvPr>
          <p:cNvCxnSpPr>
            <a:cxnSpLocks/>
            <a:stCxn id="4" idx="3"/>
            <a:endCxn id="9" idx="1"/>
          </p:cNvCxnSpPr>
          <p:nvPr/>
        </p:nvCxnSpPr>
        <p:spPr>
          <a:xfrm flipV="1">
            <a:off x="5316674" y="1899915"/>
            <a:ext cx="1787834" cy="1529085"/>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1F7DB5B-0B22-499B-BC44-2A09350AAEE2}"/>
              </a:ext>
            </a:extLst>
          </p:cNvPr>
          <p:cNvCxnSpPr>
            <a:cxnSpLocks/>
            <a:stCxn id="4" idx="3"/>
            <a:endCxn id="11" idx="1"/>
          </p:cNvCxnSpPr>
          <p:nvPr/>
        </p:nvCxnSpPr>
        <p:spPr>
          <a:xfrm>
            <a:off x="5316674" y="3429000"/>
            <a:ext cx="1767792" cy="1330863"/>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3EB50D-E90E-4001-92AF-D06AA2693064}"/>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4572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rPr>
              <a:t>OPTION 1</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Create an IAM user for the application with appropriate permissions</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Hard-code user credentials in the application or on the EC2 instance’s file system and retrieve them at runtime</a:t>
            </a:r>
          </a:p>
          <a:p>
            <a:pPr marL="857250" marR="0" lvl="0" indent="-857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3" name="Multiplication Sign 2">
            <a:extLst>
              <a:ext uri="{FF2B5EF4-FFF2-40B4-BE49-F238E27FC236}">
                <a16:creationId xmlns:a16="http://schemas.microsoft.com/office/drawing/2014/main" id="{58464946-325F-4909-A302-67743219F0C6}"/>
              </a:ext>
            </a:extLst>
          </p:cNvPr>
          <p:cNvSpPr/>
          <p:nvPr/>
        </p:nvSpPr>
        <p:spPr>
          <a:xfrm>
            <a:off x="1575402" y="-1091598"/>
            <a:ext cx="9041195" cy="904119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74908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384C1B-266C-4332-A669-DB08B159C154}"/>
              </a:ext>
            </a:extLst>
          </p:cNvPr>
          <p:cNvSpPr/>
          <p:nvPr/>
        </p:nvSpPr>
        <p:spPr>
          <a:xfrm>
            <a:off x="2596623" y="1960437"/>
            <a:ext cx="2720051" cy="2937126"/>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ABC5104D-8216-46C6-80A5-B0691D8486F7}"/>
              </a:ext>
            </a:extLst>
          </p:cNvPr>
          <p:cNvSpPr txBox="1"/>
          <p:nvPr/>
        </p:nvSpPr>
        <p:spPr>
          <a:xfrm>
            <a:off x="7509005" y="2424703"/>
            <a:ext cx="13202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6" name="Graphic 8">
            <a:extLst>
              <a:ext uri="{FF2B5EF4-FFF2-40B4-BE49-F238E27FC236}">
                <a16:creationId xmlns:a16="http://schemas.microsoft.com/office/drawing/2014/main" id="{C1CF9953-0E71-4033-9F9D-BF425EA0F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627" y="1202379"/>
            <a:ext cx="1143000" cy="1143000"/>
          </a:xfrm>
          <a:prstGeom prst="rect">
            <a:avLst/>
          </a:prstGeom>
          <a:noFill/>
          <a:ln w="381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7" name="Graphic 5">
            <a:extLst>
              <a:ext uri="{FF2B5EF4-FFF2-40B4-BE49-F238E27FC236}">
                <a16:creationId xmlns:a16="http://schemas.microsoft.com/office/drawing/2014/main" id="{421AE08C-FAB9-418B-99B7-C4409696B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709" y="2551309"/>
            <a:ext cx="1549879" cy="154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E3C3E3C8-58CE-4EC9-ABEA-4102B3B6B16A}"/>
              </a:ext>
            </a:extLst>
          </p:cNvPr>
          <p:cNvSpPr txBox="1"/>
          <p:nvPr/>
        </p:nvSpPr>
        <p:spPr>
          <a:xfrm>
            <a:off x="3100503" y="4230396"/>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EC2</a:t>
            </a:r>
          </a:p>
        </p:txBody>
      </p:sp>
      <p:sp>
        <p:nvSpPr>
          <p:cNvPr id="9" name="Rectangle 8">
            <a:extLst>
              <a:ext uri="{FF2B5EF4-FFF2-40B4-BE49-F238E27FC236}">
                <a16:creationId xmlns:a16="http://schemas.microsoft.com/office/drawing/2014/main" id="{9BC1FDFB-E0A4-4075-ACB0-17611FD6100B}"/>
              </a:ext>
            </a:extLst>
          </p:cNvPr>
          <p:cNvSpPr/>
          <p:nvPr/>
        </p:nvSpPr>
        <p:spPr>
          <a:xfrm>
            <a:off x="7104508" y="792710"/>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 name="Graphic 17">
            <a:extLst>
              <a:ext uri="{FF2B5EF4-FFF2-40B4-BE49-F238E27FC236}">
                <a16:creationId xmlns:a16="http://schemas.microsoft.com/office/drawing/2014/main" id="{2D91B412-F869-44D9-A352-AA20301DD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627" y="3986677"/>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9379C4FB-2C17-4F8B-8E13-902670088B21}"/>
              </a:ext>
            </a:extLst>
          </p:cNvPr>
          <p:cNvSpPr/>
          <p:nvPr/>
        </p:nvSpPr>
        <p:spPr>
          <a:xfrm>
            <a:off x="7084466" y="3652658"/>
            <a:ext cx="2129239" cy="221440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DCF88728-515B-4C73-878E-9B47559E6E63}"/>
              </a:ext>
            </a:extLst>
          </p:cNvPr>
          <p:cNvSpPr txBox="1"/>
          <p:nvPr/>
        </p:nvSpPr>
        <p:spPr>
          <a:xfrm>
            <a:off x="7017549" y="5181969"/>
            <a:ext cx="23031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CloudWatch</a:t>
            </a:r>
          </a:p>
        </p:txBody>
      </p:sp>
      <p:cxnSp>
        <p:nvCxnSpPr>
          <p:cNvPr id="14" name="Connector: Elbow 13">
            <a:extLst>
              <a:ext uri="{FF2B5EF4-FFF2-40B4-BE49-F238E27FC236}">
                <a16:creationId xmlns:a16="http://schemas.microsoft.com/office/drawing/2014/main" id="{1D82D6F0-D971-4B37-8F8D-8A1C35136E4A}"/>
              </a:ext>
            </a:extLst>
          </p:cNvPr>
          <p:cNvCxnSpPr>
            <a:cxnSpLocks/>
            <a:stCxn id="4" idx="3"/>
            <a:endCxn id="9" idx="1"/>
          </p:cNvCxnSpPr>
          <p:nvPr/>
        </p:nvCxnSpPr>
        <p:spPr>
          <a:xfrm flipV="1">
            <a:off x="5316674" y="1899915"/>
            <a:ext cx="1787834" cy="1529085"/>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1F7DB5B-0B22-499B-BC44-2A09350AAEE2}"/>
              </a:ext>
            </a:extLst>
          </p:cNvPr>
          <p:cNvCxnSpPr>
            <a:cxnSpLocks/>
            <a:stCxn id="4" idx="3"/>
            <a:endCxn id="11" idx="1"/>
          </p:cNvCxnSpPr>
          <p:nvPr/>
        </p:nvCxnSpPr>
        <p:spPr>
          <a:xfrm>
            <a:off x="5316674" y="3429000"/>
            <a:ext cx="1767792" cy="1330863"/>
          </a:xfrm>
          <a:prstGeom prst="bentConnector3">
            <a:avLst>
              <a:gd name="adj1" fmla="val 50000"/>
            </a:avLst>
          </a:prstGeom>
          <a:ln w="38100">
            <a:solidFill>
              <a:srgbClr val="FF9900"/>
            </a:solidFill>
            <a:prstDash val="sysDot"/>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3EB50D-E90E-4001-92AF-D06AA2693064}"/>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6400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rPr>
              <a:t>OPTION 2</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Create an IAM </a:t>
            </a:r>
            <a:r>
              <a:rPr kumimoji="0" lang="en-US" sz="3600" b="0" i="0" u="none" strike="noStrike" kern="1200" cap="none" spc="0" normalizeH="0" baseline="0" noProof="0" dirty="0">
                <a:ln>
                  <a:noFill/>
                </a:ln>
                <a:solidFill>
                  <a:srgbClr val="FFC000"/>
                </a:solidFill>
                <a:effectLst/>
                <a:uLnTx/>
                <a:uFillTx/>
                <a:latin typeface="Trebuchet MS" panose="020B0603020202020204"/>
                <a:ea typeface="+mn-ea"/>
                <a:cs typeface="+mn-cs"/>
              </a:rPr>
              <a:t>role</a:t>
            </a: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 for the application with appropriate permissions</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When creating the EC2 instance, assign it this role</a:t>
            </a:r>
          </a:p>
          <a:p>
            <a:pPr marL="9144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rPr>
              <a:t>No credentials required</a:t>
            </a:r>
          </a:p>
          <a:p>
            <a:pPr marL="857250" marR="0" lvl="0" indent="-8572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1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F91C48-39E8-4A9D-9D15-9B467D48CEBD}"/>
              </a:ext>
            </a:extLst>
          </p:cNvPr>
          <p:cNvSpPr/>
          <p:nvPr/>
        </p:nvSpPr>
        <p:spPr>
          <a:xfrm>
            <a:off x="4735974" y="2063187"/>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35474C6B-2951-4424-A418-1016C982EFB3}"/>
              </a:ext>
            </a:extLst>
          </p:cNvPr>
          <p:cNvSpPr txBox="1"/>
          <p:nvPr/>
        </p:nvSpPr>
        <p:spPr>
          <a:xfrm>
            <a:off x="5332918" y="4149940"/>
            <a:ext cx="15261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ROLE</a:t>
            </a:r>
          </a:p>
        </p:txBody>
      </p:sp>
      <p:pic>
        <p:nvPicPr>
          <p:cNvPr id="15" name="Picture 14">
            <a:extLst>
              <a:ext uri="{FF2B5EF4-FFF2-40B4-BE49-F238E27FC236}">
                <a16:creationId xmlns:a16="http://schemas.microsoft.com/office/drawing/2014/main" id="{4A6DDB1A-FB86-48A0-A992-6C419E6D9C1A}"/>
              </a:ext>
            </a:extLst>
          </p:cNvPr>
          <p:cNvPicPr>
            <a:picLocks noChangeAspect="1"/>
          </p:cNvPicPr>
          <p:nvPr/>
        </p:nvPicPr>
        <p:blipFill rotWithShape="1">
          <a:blip r:embed="rId3"/>
          <a:srcRect l="4999" t="5434" r="5014" b="16855"/>
          <a:stretch/>
        </p:blipFill>
        <p:spPr>
          <a:xfrm>
            <a:off x="5108897" y="2320813"/>
            <a:ext cx="2043212" cy="1645920"/>
          </a:xfrm>
          <a:prstGeom prst="rect">
            <a:avLst/>
          </a:prstGeom>
        </p:spPr>
      </p:pic>
    </p:spTree>
    <p:extLst>
      <p:ext uri="{BB962C8B-B14F-4D97-AF65-F5344CB8AC3E}">
        <p14:creationId xmlns:p14="http://schemas.microsoft.com/office/powerpoint/2010/main" val="3526434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364A6712-787F-4907-A1B5-21D42F12B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033" y="4753668"/>
            <a:ext cx="1647933" cy="1647933"/>
          </a:xfrm>
          <a:prstGeom prst="rect">
            <a:avLst/>
          </a:prstGeom>
        </p:spPr>
      </p:pic>
      <p:sp>
        <p:nvSpPr>
          <p:cNvPr id="5" name="TextBox 4">
            <a:extLst>
              <a:ext uri="{FF2B5EF4-FFF2-40B4-BE49-F238E27FC236}">
                <a16:creationId xmlns:a16="http://schemas.microsoft.com/office/drawing/2014/main" id="{765B8D64-C9F5-415C-B7B0-60984E490B47}"/>
              </a:ext>
            </a:extLst>
          </p:cNvPr>
          <p:cNvSpPr txBox="1"/>
          <p:nvPr/>
        </p:nvSpPr>
        <p:spPr>
          <a:xfrm>
            <a:off x="132995" y="3546831"/>
            <a:ext cx="2206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Parent</a:t>
            </a:r>
          </a:p>
        </p:txBody>
      </p:sp>
      <p:pic>
        <p:nvPicPr>
          <p:cNvPr id="6" name="Picture 5">
            <a:extLst>
              <a:ext uri="{FF2B5EF4-FFF2-40B4-BE49-F238E27FC236}">
                <a16:creationId xmlns:a16="http://schemas.microsoft.com/office/drawing/2014/main" id="{9282142E-6B82-460C-9B56-CA0213109EC8}"/>
              </a:ext>
            </a:extLst>
          </p:cNvPr>
          <p:cNvPicPr>
            <a:picLocks noChangeAspect="1"/>
          </p:cNvPicPr>
          <p:nvPr/>
        </p:nvPicPr>
        <p:blipFill rotWithShape="1">
          <a:blip r:embed="rId4"/>
          <a:srcRect l="4999" t="5434" r="5014" b="16855"/>
          <a:stretch/>
        </p:blipFill>
        <p:spPr>
          <a:xfrm>
            <a:off x="329860" y="1889493"/>
            <a:ext cx="1812840" cy="1460343"/>
          </a:xfrm>
          <a:prstGeom prst="rect">
            <a:avLst/>
          </a:prstGeom>
        </p:spPr>
      </p:pic>
      <p:sp>
        <p:nvSpPr>
          <p:cNvPr id="7" name="TextBox 6">
            <a:extLst>
              <a:ext uri="{FF2B5EF4-FFF2-40B4-BE49-F238E27FC236}">
                <a16:creationId xmlns:a16="http://schemas.microsoft.com/office/drawing/2014/main" id="{C5007CBD-FDE2-4E0E-A6A5-3433E710E545}"/>
              </a:ext>
            </a:extLst>
          </p:cNvPr>
          <p:cNvSpPr txBox="1"/>
          <p:nvPr/>
        </p:nvSpPr>
        <p:spPr>
          <a:xfrm>
            <a:off x="2573717" y="3546831"/>
            <a:ext cx="22065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Software Engineer</a:t>
            </a:r>
          </a:p>
        </p:txBody>
      </p:sp>
      <p:pic>
        <p:nvPicPr>
          <p:cNvPr id="8" name="Picture 7">
            <a:extLst>
              <a:ext uri="{FF2B5EF4-FFF2-40B4-BE49-F238E27FC236}">
                <a16:creationId xmlns:a16="http://schemas.microsoft.com/office/drawing/2014/main" id="{430F0F5C-FCF9-46DE-9DD1-25AD686C40D1}"/>
              </a:ext>
            </a:extLst>
          </p:cNvPr>
          <p:cNvPicPr>
            <a:picLocks noChangeAspect="1"/>
          </p:cNvPicPr>
          <p:nvPr/>
        </p:nvPicPr>
        <p:blipFill rotWithShape="1">
          <a:blip r:embed="rId4"/>
          <a:srcRect l="4999" t="5434" r="5014" b="16855"/>
          <a:stretch/>
        </p:blipFill>
        <p:spPr>
          <a:xfrm>
            <a:off x="2770582" y="1886706"/>
            <a:ext cx="1812840" cy="1460343"/>
          </a:xfrm>
          <a:prstGeom prst="rect">
            <a:avLst/>
          </a:prstGeom>
        </p:spPr>
      </p:pic>
      <p:sp>
        <p:nvSpPr>
          <p:cNvPr id="9" name="TextBox 8">
            <a:extLst>
              <a:ext uri="{FF2B5EF4-FFF2-40B4-BE49-F238E27FC236}">
                <a16:creationId xmlns:a16="http://schemas.microsoft.com/office/drawing/2014/main" id="{182F2EAC-3B08-4847-A3E0-42819C990C9F}"/>
              </a:ext>
            </a:extLst>
          </p:cNvPr>
          <p:cNvSpPr txBox="1"/>
          <p:nvPr/>
        </p:nvSpPr>
        <p:spPr>
          <a:xfrm>
            <a:off x="5014439" y="3546830"/>
            <a:ext cx="22065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Soccer </a:t>
            </a:r>
            <a:b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Coach</a:t>
            </a:r>
          </a:p>
        </p:txBody>
      </p:sp>
      <p:pic>
        <p:nvPicPr>
          <p:cNvPr id="10" name="Picture 9">
            <a:extLst>
              <a:ext uri="{FF2B5EF4-FFF2-40B4-BE49-F238E27FC236}">
                <a16:creationId xmlns:a16="http://schemas.microsoft.com/office/drawing/2014/main" id="{48C128F0-FD6C-4FBC-A97F-8BBE1188CE2E}"/>
              </a:ext>
            </a:extLst>
          </p:cNvPr>
          <p:cNvPicPr>
            <a:picLocks noChangeAspect="1"/>
          </p:cNvPicPr>
          <p:nvPr/>
        </p:nvPicPr>
        <p:blipFill rotWithShape="1">
          <a:blip r:embed="rId4"/>
          <a:srcRect l="4999" t="5434" r="5014" b="16855"/>
          <a:stretch/>
        </p:blipFill>
        <p:spPr>
          <a:xfrm>
            <a:off x="5211304" y="1886706"/>
            <a:ext cx="1812840" cy="1460343"/>
          </a:xfrm>
          <a:prstGeom prst="rect">
            <a:avLst/>
          </a:prstGeom>
        </p:spPr>
      </p:pic>
      <p:sp>
        <p:nvSpPr>
          <p:cNvPr id="11" name="TextBox 10">
            <a:extLst>
              <a:ext uri="{FF2B5EF4-FFF2-40B4-BE49-F238E27FC236}">
                <a16:creationId xmlns:a16="http://schemas.microsoft.com/office/drawing/2014/main" id="{54FEFA2D-5347-4D2D-BCCA-26C279AF0F4F}"/>
              </a:ext>
            </a:extLst>
          </p:cNvPr>
          <p:cNvSpPr txBox="1"/>
          <p:nvPr/>
        </p:nvSpPr>
        <p:spPr>
          <a:xfrm>
            <a:off x="3246698" y="456399"/>
            <a:ext cx="5698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A Real-Life Analogy</a:t>
            </a:r>
          </a:p>
        </p:txBody>
      </p:sp>
      <p:sp>
        <p:nvSpPr>
          <p:cNvPr id="12" name="TextBox 11">
            <a:extLst>
              <a:ext uri="{FF2B5EF4-FFF2-40B4-BE49-F238E27FC236}">
                <a16:creationId xmlns:a16="http://schemas.microsoft.com/office/drawing/2014/main" id="{EEF21780-32EC-40DE-8B89-C050CC22D11A}"/>
              </a:ext>
            </a:extLst>
          </p:cNvPr>
          <p:cNvSpPr txBox="1"/>
          <p:nvPr/>
        </p:nvSpPr>
        <p:spPr>
          <a:xfrm>
            <a:off x="7455161" y="3546829"/>
            <a:ext cx="22065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Home </a:t>
            </a:r>
            <a:b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Chef</a:t>
            </a:r>
          </a:p>
        </p:txBody>
      </p:sp>
      <p:pic>
        <p:nvPicPr>
          <p:cNvPr id="13" name="Picture 12">
            <a:extLst>
              <a:ext uri="{FF2B5EF4-FFF2-40B4-BE49-F238E27FC236}">
                <a16:creationId xmlns:a16="http://schemas.microsoft.com/office/drawing/2014/main" id="{A9F8E11A-AF5D-487B-8E72-EB5B5BFBAA38}"/>
              </a:ext>
            </a:extLst>
          </p:cNvPr>
          <p:cNvPicPr>
            <a:picLocks noChangeAspect="1"/>
          </p:cNvPicPr>
          <p:nvPr/>
        </p:nvPicPr>
        <p:blipFill rotWithShape="1">
          <a:blip r:embed="rId4"/>
          <a:srcRect l="4999" t="5434" r="5014" b="16855"/>
          <a:stretch/>
        </p:blipFill>
        <p:spPr>
          <a:xfrm>
            <a:off x="7652026" y="1886706"/>
            <a:ext cx="1812840" cy="1460343"/>
          </a:xfrm>
          <a:prstGeom prst="rect">
            <a:avLst/>
          </a:prstGeom>
        </p:spPr>
      </p:pic>
      <p:sp>
        <p:nvSpPr>
          <p:cNvPr id="14" name="TextBox 13">
            <a:extLst>
              <a:ext uri="{FF2B5EF4-FFF2-40B4-BE49-F238E27FC236}">
                <a16:creationId xmlns:a16="http://schemas.microsoft.com/office/drawing/2014/main" id="{491FD6C8-6F47-4A33-9BB7-67CDDB136E64}"/>
              </a:ext>
            </a:extLst>
          </p:cNvPr>
          <p:cNvSpPr txBox="1"/>
          <p:nvPr/>
        </p:nvSpPr>
        <p:spPr>
          <a:xfrm>
            <a:off x="9699018" y="3546829"/>
            <a:ext cx="2206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Therapist</a:t>
            </a:r>
          </a:p>
        </p:txBody>
      </p:sp>
      <p:pic>
        <p:nvPicPr>
          <p:cNvPr id="15" name="Picture 14">
            <a:extLst>
              <a:ext uri="{FF2B5EF4-FFF2-40B4-BE49-F238E27FC236}">
                <a16:creationId xmlns:a16="http://schemas.microsoft.com/office/drawing/2014/main" id="{43CCCF8D-190E-4841-9694-0FA4CF879878}"/>
              </a:ext>
            </a:extLst>
          </p:cNvPr>
          <p:cNvPicPr>
            <a:picLocks noChangeAspect="1"/>
          </p:cNvPicPr>
          <p:nvPr/>
        </p:nvPicPr>
        <p:blipFill rotWithShape="1">
          <a:blip r:embed="rId4"/>
          <a:srcRect l="4999" t="5434" r="5014" b="16855"/>
          <a:stretch/>
        </p:blipFill>
        <p:spPr>
          <a:xfrm>
            <a:off x="9895883" y="1886706"/>
            <a:ext cx="1812840" cy="1460343"/>
          </a:xfrm>
          <a:prstGeom prst="rect">
            <a:avLst/>
          </a:prstGeom>
        </p:spPr>
      </p:pic>
    </p:spTree>
    <p:extLst>
      <p:ext uri="{BB962C8B-B14F-4D97-AF65-F5344CB8AC3E}">
        <p14:creationId xmlns:p14="http://schemas.microsoft.com/office/powerpoint/2010/main" val="211123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5B8D64-C9F5-415C-B7B0-60984E490B47}"/>
              </a:ext>
            </a:extLst>
          </p:cNvPr>
          <p:cNvSpPr txBox="1"/>
          <p:nvPr/>
        </p:nvSpPr>
        <p:spPr>
          <a:xfrm>
            <a:off x="4992715" y="3429000"/>
            <a:ext cx="2206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Read from S3</a:t>
            </a:r>
          </a:p>
        </p:txBody>
      </p:sp>
      <p:pic>
        <p:nvPicPr>
          <p:cNvPr id="6" name="Picture 5">
            <a:extLst>
              <a:ext uri="{FF2B5EF4-FFF2-40B4-BE49-F238E27FC236}">
                <a16:creationId xmlns:a16="http://schemas.microsoft.com/office/drawing/2014/main" id="{9282142E-6B82-460C-9B56-CA0213109EC8}"/>
              </a:ext>
            </a:extLst>
          </p:cNvPr>
          <p:cNvPicPr>
            <a:picLocks noChangeAspect="1"/>
          </p:cNvPicPr>
          <p:nvPr/>
        </p:nvPicPr>
        <p:blipFill rotWithShape="1">
          <a:blip r:embed="rId3"/>
          <a:srcRect l="4999" t="5434" r="5014" b="16855"/>
          <a:stretch/>
        </p:blipFill>
        <p:spPr>
          <a:xfrm>
            <a:off x="2183939" y="1748929"/>
            <a:ext cx="1812840" cy="1460343"/>
          </a:xfrm>
          <a:prstGeom prst="rect">
            <a:avLst/>
          </a:prstGeom>
        </p:spPr>
      </p:pic>
      <p:sp>
        <p:nvSpPr>
          <p:cNvPr id="7" name="TextBox 6">
            <a:extLst>
              <a:ext uri="{FF2B5EF4-FFF2-40B4-BE49-F238E27FC236}">
                <a16:creationId xmlns:a16="http://schemas.microsoft.com/office/drawing/2014/main" id="{C5007CBD-FDE2-4E0E-A6A5-3433E710E545}"/>
              </a:ext>
            </a:extLst>
          </p:cNvPr>
          <p:cNvSpPr txBox="1"/>
          <p:nvPr/>
        </p:nvSpPr>
        <p:spPr>
          <a:xfrm>
            <a:off x="7998356" y="3378419"/>
            <a:ext cx="22065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Write to CloudWatch</a:t>
            </a:r>
          </a:p>
        </p:txBody>
      </p:sp>
      <p:pic>
        <p:nvPicPr>
          <p:cNvPr id="8" name="Picture 7">
            <a:extLst>
              <a:ext uri="{FF2B5EF4-FFF2-40B4-BE49-F238E27FC236}">
                <a16:creationId xmlns:a16="http://schemas.microsoft.com/office/drawing/2014/main" id="{430F0F5C-FCF9-46DE-9DD1-25AD686C40D1}"/>
              </a:ext>
            </a:extLst>
          </p:cNvPr>
          <p:cNvPicPr>
            <a:picLocks noChangeAspect="1"/>
          </p:cNvPicPr>
          <p:nvPr/>
        </p:nvPicPr>
        <p:blipFill rotWithShape="1">
          <a:blip r:embed="rId3"/>
          <a:srcRect l="4999" t="5434" r="5014" b="16855"/>
          <a:stretch/>
        </p:blipFill>
        <p:spPr>
          <a:xfrm>
            <a:off x="5189580" y="1748929"/>
            <a:ext cx="1812840" cy="1460343"/>
          </a:xfrm>
          <a:prstGeom prst="rect">
            <a:avLst/>
          </a:prstGeom>
        </p:spPr>
      </p:pic>
      <p:sp>
        <p:nvSpPr>
          <p:cNvPr id="9" name="TextBox 8">
            <a:extLst>
              <a:ext uri="{FF2B5EF4-FFF2-40B4-BE49-F238E27FC236}">
                <a16:creationId xmlns:a16="http://schemas.microsoft.com/office/drawing/2014/main" id="{182F2EAC-3B08-4847-A3E0-42819C990C9F}"/>
              </a:ext>
            </a:extLst>
          </p:cNvPr>
          <p:cNvSpPr txBox="1"/>
          <p:nvPr/>
        </p:nvSpPr>
        <p:spPr>
          <a:xfrm>
            <a:off x="1388441" y="3424586"/>
            <a:ext cx="340383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Read from S3, write to CloudWatch, read from DynamoDB</a:t>
            </a:r>
          </a:p>
        </p:txBody>
      </p:sp>
      <p:pic>
        <p:nvPicPr>
          <p:cNvPr id="10" name="Picture 9">
            <a:extLst>
              <a:ext uri="{FF2B5EF4-FFF2-40B4-BE49-F238E27FC236}">
                <a16:creationId xmlns:a16="http://schemas.microsoft.com/office/drawing/2014/main" id="{48C128F0-FD6C-4FBC-A97F-8BBE1188CE2E}"/>
              </a:ext>
            </a:extLst>
          </p:cNvPr>
          <p:cNvPicPr>
            <a:picLocks noChangeAspect="1"/>
          </p:cNvPicPr>
          <p:nvPr/>
        </p:nvPicPr>
        <p:blipFill rotWithShape="1">
          <a:blip r:embed="rId3"/>
          <a:srcRect l="4999" t="5434" r="5014" b="16855"/>
          <a:stretch/>
        </p:blipFill>
        <p:spPr>
          <a:xfrm>
            <a:off x="8195221" y="1748930"/>
            <a:ext cx="1812840" cy="1460343"/>
          </a:xfrm>
          <a:prstGeom prst="rect">
            <a:avLst/>
          </a:prstGeom>
        </p:spPr>
      </p:pic>
      <p:sp>
        <p:nvSpPr>
          <p:cNvPr id="11" name="TextBox 10">
            <a:extLst>
              <a:ext uri="{FF2B5EF4-FFF2-40B4-BE49-F238E27FC236}">
                <a16:creationId xmlns:a16="http://schemas.microsoft.com/office/drawing/2014/main" id="{54FEFA2D-5347-4D2D-BCCA-26C279AF0F4F}"/>
              </a:ext>
            </a:extLst>
          </p:cNvPr>
          <p:cNvSpPr txBox="1"/>
          <p:nvPr/>
        </p:nvSpPr>
        <p:spPr>
          <a:xfrm>
            <a:off x="3246698" y="456399"/>
            <a:ext cx="5698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An AWS Example</a:t>
            </a:r>
          </a:p>
        </p:txBody>
      </p:sp>
      <p:sp>
        <p:nvSpPr>
          <p:cNvPr id="17" name="TextBox 16">
            <a:extLst>
              <a:ext uri="{FF2B5EF4-FFF2-40B4-BE49-F238E27FC236}">
                <a16:creationId xmlns:a16="http://schemas.microsoft.com/office/drawing/2014/main" id="{97D844D6-B090-4D59-A97D-4CD87253CB84}"/>
              </a:ext>
            </a:extLst>
          </p:cNvPr>
          <p:cNvSpPr txBox="1"/>
          <p:nvPr/>
        </p:nvSpPr>
        <p:spPr>
          <a:xfrm>
            <a:off x="5239853" y="6119089"/>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EC2</a:t>
            </a:r>
          </a:p>
        </p:txBody>
      </p:sp>
      <p:pic>
        <p:nvPicPr>
          <p:cNvPr id="18" name="Graphic 5">
            <a:extLst>
              <a:ext uri="{FF2B5EF4-FFF2-40B4-BE49-F238E27FC236}">
                <a16:creationId xmlns:a16="http://schemas.microsoft.com/office/drawing/2014/main" id="{C576F6F2-0494-49C4-ACFD-2E00A263E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243" y="4494875"/>
            <a:ext cx="1549879" cy="1549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49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5B8D64-C9F5-415C-B7B0-60984E490B47}"/>
              </a:ext>
            </a:extLst>
          </p:cNvPr>
          <p:cNvSpPr txBox="1"/>
          <p:nvPr/>
        </p:nvSpPr>
        <p:spPr>
          <a:xfrm>
            <a:off x="4992715" y="3429000"/>
            <a:ext cx="2206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Read from S3</a:t>
            </a:r>
          </a:p>
        </p:txBody>
      </p:sp>
      <p:pic>
        <p:nvPicPr>
          <p:cNvPr id="6" name="Picture 5">
            <a:extLst>
              <a:ext uri="{FF2B5EF4-FFF2-40B4-BE49-F238E27FC236}">
                <a16:creationId xmlns:a16="http://schemas.microsoft.com/office/drawing/2014/main" id="{9282142E-6B82-460C-9B56-CA0213109EC8}"/>
              </a:ext>
            </a:extLst>
          </p:cNvPr>
          <p:cNvPicPr>
            <a:picLocks noChangeAspect="1"/>
          </p:cNvPicPr>
          <p:nvPr/>
        </p:nvPicPr>
        <p:blipFill rotWithShape="1">
          <a:blip r:embed="rId3"/>
          <a:srcRect l="4999" t="5434" r="5014" b="16855"/>
          <a:stretch/>
        </p:blipFill>
        <p:spPr>
          <a:xfrm>
            <a:off x="2183939" y="1748929"/>
            <a:ext cx="1812840" cy="1460343"/>
          </a:xfrm>
          <a:prstGeom prst="rect">
            <a:avLst/>
          </a:prstGeom>
        </p:spPr>
      </p:pic>
      <p:sp>
        <p:nvSpPr>
          <p:cNvPr id="7" name="TextBox 6">
            <a:extLst>
              <a:ext uri="{FF2B5EF4-FFF2-40B4-BE49-F238E27FC236}">
                <a16:creationId xmlns:a16="http://schemas.microsoft.com/office/drawing/2014/main" id="{C5007CBD-FDE2-4E0E-A6A5-3433E710E545}"/>
              </a:ext>
            </a:extLst>
          </p:cNvPr>
          <p:cNvSpPr txBox="1"/>
          <p:nvPr/>
        </p:nvSpPr>
        <p:spPr>
          <a:xfrm>
            <a:off x="7998356" y="3378419"/>
            <a:ext cx="22065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Write to CloudWatch</a:t>
            </a:r>
          </a:p>
        </p:txBody>
      </p:sp>
      <p:pic>
        <p:nvPicPr>
          <p:cNvPr id="8" name="Picture 7">
            <a:extLst>
              <a:ext uri="{FF2B5EF4-FFF2-40B4-BE49-F238E27FC236}">
                <a16:creationId xmlns:a16="http://schemas.microsoft.com/office/drawing/2014/main" id="{430F0F5C-FCF9-46DE-9DD1-25AD686C40D1}"/>
              </a:ext>
            </a:extLst>
          </p:cNvPr>
          <p:cNvPicPr>
            <a:picLocks noChangeAspect="1"/>
          </p:cNvPicPr>
          <p:nvPr/>
        </p:nvPicPr>
        <p:blipFill rotWithShape="1">
          <a:blip r:embed="rId3"/>
          <a:srcRect l="4999" t="5434" r="5014" b="16855"/>
          <a:stretch/>
        </p:blipFill>
        <p:spPr>
          <a:xfrm>
            <a:off x="5189580" y="1748929"/>
            <a:ext cx="1812840" cy="1460343"/>
          </a:xfrm>
          <a:prstGeom prst="rect">
            <a:avLst/>
          </a:prstGeom>
        </p:spPr>
      </p:pic>
      <p:sp>
        <p:nvSpPr>
          <p:cNvPr id="9" name="TextBox 8">
            <a:extLst>
              <a:ext uri="{FF2B5EF4-FFF2-40B4-BE49-F238E27FC236}">
                <a16:creationId xmlns:a16="http://schemas.microsoft.com/office/drawing/2014/main" id="{182F2EAC-3B08-4847-A3E0-42819C990C9F}"/>
              </a:ext>
            </a:extLst>
          </p:cNvPr>
          <p:cNvSpPr txBox="1"/>
          <p:nvPr/>
        </p:nvSpPr>
        <p:spPr>
          <a:xfrm>
            <a:off x="1388441" y="3424586"/>
            <a:ext cx="340383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Read from S3, write to CloudWatch, read from DynamoDB</a:t>
            </a:r>
          </a:p>
        </p:txBody>
      </p:sp>
      <p:pic>
        <p:nvPicPr>
          <p:cNvPr id="10" name="Picture 9">
            <a:extLst>
              <a:ext uri="{FF2B5EF4-FFF2-40B4-BE49-F238E27FC236}">
                <a16:creationId xmlns:a16="http://schemas.microsoft.com/office/drawing/2014/main" id="{48C128F0-FD6C-4FBC-A97F-8BBE1188CE2E}"/>
              </a:ext>
            </a:extLst>
          </p:cNvPr>
          <p:cNvPicPr>
            <a:picLocks noChangeAspect="1"/>
          </p:cNvPicPr>
          <p:nvPr/>
        </p:nvPicPr>
        <p:blipFill rotWithShape="1">
          <a:blip r:embed="rId3"/>
          <a:srcRect l="4999" t="5434" r="5014" b="16855"/>
          <a:stretch/>
        </p:blipFill>
        <p:spPr>
          <a:xfrm>
            <a:off x="8195221" y="1748930"/>
            <a:ext cx="1812840" cy="1460343"/>
          </a:xfrm>
          <a:prstGeom prst="rect">
            <a:avLst/>
          </a:prstGeom>
        </p:spPr>
      </p:pic>
      <p:sp>
        <p:nvSpPr>
          <p:cNvPr id="11" name="TextBox 10">
            <a:extLst>
              <a:ext uri="{FF2B5EF4-FFF2-40B4-BE49-F238E27FC236}">
                <a16:creationId xmlns:a16="http://schemas.microsoft.com/office/drawing/2014/main" id="{54FEFA2D-5347-4D2D-BCCA-26C279AF0F4F}"/>
              </a:ext>
            </a:extLst>
          </p:cNvPr>
          <p:cNvSpPr txBox="1"/>
          <p:nvPr/>
        </p:nvSpPr>
        <p:spPr>
          <a:xfrm>
            <a:off x="3246698" y="456399"/>
            <a:ext cx="5698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An AWS Example</a:t>
            </a:r>
          </a:p>
        </p:txBody>
      </p:sp>
      <p:sp>
        <p:nvSpPr>
          <p:cNvPr id="17" name="TextBox 16">
            <a:extLst>
              <a:ext uri="{FF2B5EF4-FFF2-40B4-BE49-F238E27FC236}">
                <a16:creationId xmlns:a16="http://schemas.microsoft.com/office/drawing/2014/main" id="{97D844D6-B090-4D59-A97D-4CD87253CB84}"/>
              </a:ext>
            </a:extLst>
          </p:cNvPr>
          <p:cNvSpPr txBox="1"/>
          <p:nvPr/>
        </p:nvSpPr>
        <p:spPr>
          <a:xfrm>
            <a:off x="5239853" y="6119089"/>
            <a:ext cx="171229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User</a:t>
            </a:r>
          </a:p>
        </p:txBody>
      </p:sp>
      <p:pic>
        <p:nvPicPr>
          <p:cNvPr id="14" name="Picture 13" descr="Shape&#10;&#10;Description automatically generated with low confidence">
            <a:extLst>
              <a:ext uri="{FF2B5EF4-FFF2-40B4-BE49-F238E27FC236}">
                <a16:creationId xmlns:a16="http://schemas.microsoft.com/office/drawing/2014/main" id="{E557F650-02ED-4114-B214-E8E42E91E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911" y="4486893"/>
            <a:ext cx="1494174" cy="1494174"/>
          </a:xfrm>
          <a:prstGeom prst="rect">
            <a:avLst/>
          </a:prstGeom>
        </p:spPr>
      </p:pic>
    </p:spTree>
    <p:extLst>
      <p:ext uri="{BB962C8B-B14F-4D97-AF65-F5344CB8AC3E}">
        <p14:creationId xmlns:p14="http://schemas.microsoft.com/office/powerpoint/2010/main" val="404058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website&#10;&#10;Description automatically generated">
            <a:extLst>
              <a:ext uri="{FF2B5EF4-FFF2-40B4-BE49-F238E27FC236}">
                <a16:creationId xmlns:a16="http://schemas.microsoft.com/office/drawing/2014/main" id="{1A966EC9-16AC-458F-9B97-B801ADA48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941" y="1236071"/>
            <a:ext cx="5060118" cy="3718882"/>
          </a:xfrm>
          <a:prstGeom prst="rect">
            <a:avLst/>
          </a:prstGeom>
          <a:ln>
            <a:solidFill>
              <a:schemeClr val="bg1">
                <a:lumMod val="50000"/>
              </a:schemeClr>
            </a:solidFill>
          </a:ln>
        </p:spPr>
      </p:pic>
      <p:sp>
        <p:nvSpPr>
          <p:cNvPr id="6" name="Rectangle 5">
            <a:extLst>
              <a:ext uri="{FF2B5EF4-FFF2-40B4-BE49-F238E27FC236}">
                <a16:creationId xmlns:a16="http://schemas.microsoft.com/office/drawing/2014/main" id="{D6DABB66-7645-483E-AE38-342C4CBED11C}"/>
              </a:ext>
            </a:extLst>
          </p:cNvPr>
          <p:cNvSpPr/>
          <p:nvPr/>
        </p:nvSpPr>
        <p:spPr>
          <a:xfrm>
            <a:off x="6809591" y="4055633"/>
            <a:ext cx="1043492" cy="41954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71A4C29E-4AEE-4F9A-90EE-937B9062503C}"/>
              </a:ext>
            </a:extLst>
          </p:cNvPr>
          <p:cNvSpPr/>
          <p:nvPr/>
        </p:nvSpPr>
        <p:spPr>
          <a:xfrm>
            <a:off x="7745506" y="1839558"/>
            <a:ext cx="785308" cy="16136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Rectangle 11">
            <a:extLst>
              <a:ext uri="{FF2B5EF4-FFF2-40B4-BE49-F238E27FC236}">
                <a16:creationId xmlns:a16="http://schemas.microsoft.com/office/drawing/2014/main" id="{789998D3-1777-4CB5-AD09-B619B5DFC960}"/>
              </a:ext>
            </a:extLst>
          </p:cNvPr>
          <p:cNvSpPr/>
          <p:nvPr/>
        </p:nvSpPr>
        <p:spPr>
          <a:xfrm>
            <a:off x="7067774" y="2160126"/>
            <a:ext cx="925157" cy="16136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72786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984454" cy="5919895"/>
          </a:xfrm>
        </p:spPr>
        <p:txBody>
          <a:bodyPr/>
          <a:lstStyle/>
          <a:p>
            <a:pPr marL="0" indent="0">
              <a:spcBef>
                <a:spcPts val="600"/>
              </a:spcBef>
              <a:buSzPct val="100000"/>
              <a:buNone/>
            </a:pPr>
            <a:r>
              <a:rPr lang="en-US" sz="2600" dirty="0"/>
              <a:t>Course Introduction</a:t>
            </a:r>
          </a:p>
          <a:p>
            <a:pPr marL="0" indent="0">
              <a:spcBef>
                <a:spcPts val="600"/>
              </a:spcBef>
              <a:buSzPct val="100000"/>
              <a:buNone/>
            </a:pPr>
            <a:r>
              <a:rPr lang="en-US" sz="2600" dirty="0"/>
              <a:t>AWS Cloud Practitioner Refresher</a:t>
            </a:r>
          </a:p>
          <a:p>
            <a:pPr marL="0" indent="0">
              <a:spcBef>
                <a:spcPts val="600"/>
              </a:spcBef>
              <a:buSzPct val="100000"/>
              <a:buNone/>
            </a:pPr>
            <a:r>
              <a:rPr lang="en-US" sz="2600" dirty="0">
                <a:solidFill>
                  <a:schemeClr val="accent2"/>
                </a:solidFill>
              </a:rPr>
              <a:t>Authentication and Authorization – Identity and Access Management (IAM)</a:t>
            </a:r>
          </a:p>
          <a:p>
            <a:pPr marL="0" indent="0">
              <a:spcBef>
                <a:spcPts val="600"/>
              </a:spcBef>
              <a:buSzPct val="100000"/>
              <a:buNone/>
            </a:pPr>
            <a:r>
              <a:rPr lang="en-US" sz="2600" dirty="0"/>
              <a:t>Compute</a:t>
            </a:r>
          </a:p>
          <a:p>
            <a:pPr marL="0" indent="0">
              <a:spcBef>
                <a:spcPts val="600"/>
              </a:spcBef>
              <a:buSzPct val="100000"/>
              <a:buNone/>
            </a:pPr>
            <a:r>
              <a:rPr lang="en-US" sz="2600" dirty="0"/>
              <a:t>Elastic Load Balancing and Auto Scaling</a:t>
            </a:r>
          </a:p>
          <a:p>
            <a:pPr marL="0" indent="0">
              <a:spcBef>
                <a:spcPts val="600"/>
              </a:spcBef>
              <a:buSzPct val="100000"/>
              <a:buNone/>
            </a:pPr>
            <a:r>
              <a:rPr lang="en-US" sz="2600" dirty="0"/>
              <a:t>Networking </a:t>
            </a:r>
          </a:p>
          <a:p>
            <a:pPr marL="0" indent="0">
              <a:spcBef>
                <a:spcPts val="600"/>
              </a:spcBef>
              <a:buSzPct val="100000"/>
              <a:buNone/>
            </a:pPr>
            <a:r>
              <a:rPr lang="en-US" sz="2600" dirty="0"/>
              <a:t>Storage</a:t>
            </a:r>
          </a:p>
          <a:p>
            <a:pPr marL="0" indent="0">
              <a:spcBef>
                <a:spcPts val="600"/>
              </a:spcBef>
              <a:buSzPct val="100000"/>
              <a:buNone/>
            </a:pPr>
            <a:r>
              <a:rPr lang="en-US" sz="2600" dirty="0"/>
              <a:t>Databases</a:t>
            </a:r>
          </a:p>
          <a:p>
            <a:pPr marL="0" indent="0">
              <a:spcBef>
                <a:spcPts val="600"/>
              </a:spcBef>
              <a:buSzPct val="100000"/>
              <a:buNone/>
            </a:pPr>
            <a:r>
              <a:rPr lang="en-US" sz="2600" dirty="0"/>
              <a:t>Data Migration and Transfer</a:t>
            </a:r>
          </a:p>
          <a:p>
            <a:pPr marL="0" indent="0">
              <a:spcBef>
                <a:spcPts val="600"/>
              </a:spcBef>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F2EF7E-6539-4E72-A2DB-680D88F951C5}"/>
              </a:ext>
            </a:extLst>
          </p:cNvPr>
          <p:cNvSpPr/>
          <p:nvPr/>
        </p:nvSpPr>
        <p:spPr>
          <a:xfrm>
            <a:off x="1539433" y="2032649"/>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293DAA31-533F-4829-8261-DA10D17464E6}"/>
              </a:ext>
            </a:extLst>
          </p:cNvPr>
          <p:cNvSpPr/>
          <p:nvPr/>
        </p:nvSpPr>
        <p:spPr>
          <a:xfrm>
            <a:off x="4735974" y="2011428"/>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1BF91C48-39E8-4A9D-9D15-9B467D48CEBD}"/>
              </a:ext>
            </a:extLst>
          </p:cNvPr>
          <p:cNvSpPr/>
          <p:nvPr/>
        </p:nvSpPr>
        <p:spPr>
          <a:xfrm>
            <a:off x="7932515" y="2011427"/>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96F32674-E99F-44A9-9A3C-2FE6954CBD85}"/>
              </a:ext>
            </a:extLst>
          </p:cNvPr>
          <p:cNvSpPr txBox="1"/>
          <p:nvPr/>
        </p:nvSpPr>
        <p:spPr>
          <a:xfrm>
            <a:off x="1612738" y="4948554"/>
            <a:ext cx="25734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USER</a:t>
            </a:r>
          </a:p>
        </p:txBody>
      </p:sp>
      <p:sp>
        <p:nvSpPr>
          <p:cNvPr id="9" name="TextBox 8">
            <a:extLst>
              <a:ext uri="{FF2B5EF4-FFF2-40B4-BE49-F238E27FC236}">
                <a16:creationId xmlns:a16="http://schemas.microsoft.com/office/drawing/2014/main" id="{B1124E29-E31A-4CC7-A4B5-5479CE9AFEE9}"/>
              </a:ext>
            </a:extLst>
          </p:cNvPr>
          <p:cNvSpPr txBox="1"/>
          <p:nvPr/>
        </p:nvSpPr>
        <p:spPr>
          <a:xfrm>
            <a:off x="4809279" y="4948554"/>
            <a:ext cx="25734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USER GROUP</a:t>
            </a:r>
          </a:p>
        </p:txBody>
      </p:sp>
      <p:sp>
        <p:nvSpPr>
          <p:cNvPr id="10" name="TextBox 9">
            <a:extLst>
              <a:ext uri="{FF2B5EF4-FFF2-40B4-BE49-F238E27FC236}">
                <a16:creationId xmlns:a16="http://schemas.microsoft.com/office/drawing/2014/main" id="{35474C6B-2951-4424-A418-1016C982EFB3}"/>
              </a:ext>
            </a:extLst>
          </p:cNvPr>
          <p:cNvSpPr txBox="1"/>
          <p:nvPr/>
        </p:nvSpPr>
        <p:spPr>
          <a:xfrm>
            <a:off x="7048495" y="4948554"/>
            <a:ext cx="44880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ROLE</a:t>
            </a:r>
          </a:p>
        </p:txBody>
      </p:sp>
      <p:pic>
        <p:nvPicPr>
          <p:cNvPr id="12" name="Picture 11" descr="Shape&#10;&#10;Description automatically generated with low confidence">
            <a:extLst>
              <a:ext uri="{FF2B5EF4-FFF2-40B4-BE49-F238E27FC236}">
                <a16:creationId xmlns:a16="http://schemas.microsoft.com/office/drawing/2014/main" id="{2EB897D3-9E3E-4055-85B8-393F0F4CA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105" y="2740055"/>
            <a:ext cx="1463040" cy="146304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20957011-652E-4BED-853B-A494E90F5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046" y="2392622"/>
            <a:ext cx="2157907" cy="2157907"/>
          </a:xfrm>
          <a:prstGeom prst="rect">
            <a:avLst/>
          </a:prstGeom>
        </p:spPr>
      </p:pic>
      <p:pic>
        <p:nvPicPr>
          <p:cNvPr id="15" name="Picture 14">
            <a:extLst>
              <a:ext uri="{FF2B5EF4-FFF2-40B4-BE49-F238E27FC236}">
                <a16:creationId xmlns:a16="http://schemas.microsoft.com/office/drawing/2014/main" id="{4A6DDB1A-FB86-48A0-A992-6C419E6D9C1A}"/>
              </a:ext>
            </a:extLst>
          </p:cNvPr>
          <p:cNvPicPr>
            <a:picLocks noChangeAspect="1"/>
          </p:cNvPicPr>
          <p:nvPr/>
        </p:nvPicPr>
        <p:blipFill rotWithShape="1">
          <a:blip r:embed="rId5"/>
          <a:srcRect l="4999" t="5434" r="5014" b="16855"/>
          <a:stretch/>
        </p:blipFill>
        <p:spPr>
          <a:xfrm>
            <a:off x="8270933" y="2648615"/>
            <a:ext cx="2043212" cy="1645920"/>
          </a:xfrm>
          <a:prstGeom prst="rect">
            <a:avLst/>
          </a:prstGeom>
        </p:spPr>
      </p:pic>
      <p:sp>
        <p:nvSpPr>
          <p:cNvPr id="13" name="TextBox 12">
            <a:extLst>
              <a:ext uri="{FF2B5EF4-FFF2-40B4-BE49-F238E27FC236}">
                <a16:creationId xmlns:a16="http://schemas.microsoft.com/office/drawing/2014/main" id="{6F2F2609-19AE-4C2F-A433-D0E17946767A}"/>
              </a:ext>
            </a:extLst>
          </p:cNvPr>
          <p:cNvSpPr txBox="1"/>
          <p:nvPr/>
        </p:nvSpPr>
        <p:spPr>
          <a:xfrm>
            <a:off x="3246698" y="488081"/>
            <a:ext cx="5698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9900"/>
                </a:solidFill>
                <a:effectLst/>
                <a:uLnTx/>
                <a:uFillTx/>
                <a:latin typeface="Trebuchet MS" panose="020B0603020202020204"/>
                <a:ea typeface="+mn-ea"/>
                <a:cs typeface="+mn-cs"/>
              </a:rPr>
              <a:t>IDENTITIES </a:t>
            </a: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(the “Who”)</a:t>
            </a:r>
          </a:p>
        </p:txBody>
      </p:sp>
    </p:spTree>
    <p:extLst>
      <p:ext uri="{BB962C8B-B14F-4D97-AF65-F5344CB8AC3E}">
        <p14:creationId xmlns:p14="http://schemas.microsoft.com/office/powerpoint/2010/main" val="4166228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63599-63D4-4A7A-99AC-53D6DCC267F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A57B2A6-BAAA-49A6-970D-16BCE199BCD4}"/>
              </a:ext>
            </a:extLst>
          </p:cNvPr>
          <p:cNvSpPr>
            <a:spLocks noGrp="1"/>
          </p:cNvSpPr>
          <p:nvPr>
            <p:ph type="body" sz="quarter" idx="11"/>
          </p:nvPr>
        </p:nvSpPr>
        <p:spPr/>
        <p:txBody>
          <a:bodyPr/>
          <a:lstStyle/>
          <a:p>
            <a:endParaRPr lang="en-US"/>
          </a:p>
        </p:txBody>
      </p:sp>
      <p:pic>
        <p:nvPicPr>
          <p:cNvPr id="5" name="Picture 4" descr="A toy figurine on a desk&#10;&#10;Description automatically generated with medium confidence">
            <a:extLst>
              <a:ext uri="{FF2B5EF4-FFF2-40B4-BE49-F238E27FC236}">
                <a16:creationId xmlns:a16="http://schemas.microsoft.com/office/drawing/2014/main" id="{98FBBAAB-823F-4A91-A2FD-4CEA7565A25D}"/>
              </a:ext>
            </a:extLst>
          </p:cNvPr>
          <p:cNvPicPr>
            <a:picLocks noChangeAspect="1"/>
          </p:cNvPicPr>
          <p:nvPr/>
        </p:nvPicPr>
        <p:blipFill rotWithShape="1">
          <a:blip r:embed="rId3">
            <a:extLst>
              <a:ext uri="{28A0092B-C50C-407E-A947-70E740481C1C}">
                <a14:useLocalDpi xmlns:a14="http://schemas.microsoft.com/office/drawing/2010/main" val="0"/>
              </a:ext>
            </a:extLst>
          </a:blip>
          <a:srcRect t="4024" b="10972"/>
          <a:stretch/>
        </p:blipFill>
        <p:spPr>
          <a:xfrm>
            <a:off x="-1" y="-1"/>
            <a:ext cx="12192001" cy="6858001"/>
          </a:xfrm>
          <a:prstGeom prst="rect">
            <a:avLst/>
          </a:prstGeom>
        </p:spPr>
      </p:pic>
      <p:sp>
        <p:nvSpPr>
          <p:cNvPr id="6" name="Speech Bubble: Rectangle with Corners Rounded 5">
            <a:extLst>
              <a:ext uri="{FF2B5EF4-FFF2-40B4-BE49-F238E27FC236}">
                <a16:creationId xmlns:a16="http://schemas.microsoft.com/office/drawing/2014/main" id="{6256F89E-FE40-4C2F-BE58-228AA8E818F1}"/>
              </a:ext>
            </a:extLst>
          </p:cNvPr>
          <p:cNvSpPr/>
          <p:nvPr/>
        </p:nvSpPr>
        <p:spPr>
          <a:xfrm>
            <a:off x="1863306" y="974208"/>
            <a:ext cx="3674853" cy="2175172"/>
          </a:xfrm>
          <a:prstGeom prst="wedgeRoundRectCallout">
            <a:avLst>
              <a:gd name="adj1" fmla="val 82453"/>
              <a:gd name="adj2" fmla="val 1332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rebuchet MS" panose="020B0603020202020204"/>
                <a:ea typeface="+mn-ea"/>
                <a:cs typeface="+mn-cs"/>
              </a:rPr>
              <a:t>I can’t do anything.</a:t>
            </a:r>
          </a:p>
        </p:txBody>
      </p:sp>
    </p:spTree>
    <p:extLst>
      <p:ext uri="{BB962C8B-B14F-4D97-AF65-F5344CB8AC3E}">
        <p14:creationId xmlns:p14="http://schemas.microsoft.com/office/powerpoint/2010/main" val="3625683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0345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03450"/>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Tree>
    <p:extLst>
      <p:ext uri="{BB962C8B-B14F-4D97-AF65-F5344CB8AC3E}">
        <p14:creationId xmlns:p14="http://schemas.microsoft.com/office/powerpoint/2010/main" val="698701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3DC83-5815-4BF9-A3BC-4078BB2AC8F2}"/>
              </a:ext>
            </a:extLst>
          </p:cNvPr>
          <p:cNvSpPr/>
          <p:nvPr/>
        </p:nvSpPr>
        <p:spPr>
          <a:xfrm>
            <a:off x="1539433" y="1608881"/>
            <a:ext cx="9155575" cy="368074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4B183B7F-139F-417A-8FA2-4CAC818334EB}"/>
              </a:ext>
            </a:extLst>
          </p:cNvPr>
          <p:cNvSpPr/>
          <p:nvPr/>
        </p:nvSpPr>
        <p:spPr>
          <a:xfrm>
            <a:off x="1226916" y="138896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JSON</a:t>
            </a:r>
          </a:p>
        </p:txBody>
      </p:sp>
      <p:sp>
        <p:nvSpPr>
          <p:cNvPr id="8" name="TextBox 7">
            <a:extLst>
              <a:ext uri="{FF2B5EF4-FFF2-40B4-BE49-F238E27FC236}">
                <a16:creationId xmlns:a16="http://schemas.microsoft.com/office/drawing/2014/main" id="{445B264A-F1CF-4414-8597-1BE291A287AB}"/>
              </a:ext>
            </a:extLst>
          </p:cNvPr>
          <p:cNvSpPr txBox="1"/>
          <p:nvPr/>
        </p:nvSpPr>
        <p:spPr>
          <a:xfrm>
            <a:off x="2453832" y="2523281"/>
            <a:ext cx="783606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a:ea typeface="+mn-ea"/>
                <a:cs typeface="+mn-cs"/>
              </a:rPr>
              <a:t>POLICY</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Who can do what to which resources and when</a:t>
            </a:r>
          </a:p>
        </p:txBody>
      </p:sp>
    </p:spTree>
    <p:extLst>
      <p:ext uri="{BB962C8B-B14F-4D97-AF65-F5344CB8AC3E}">
        <p14:creationId xmlns:p14="http://schemas.microsoft.com/office/powerpoint/2010/main" val="2132981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3DC83-5815-4BF9-A3BC-4078BB2AC8F2}"/>
              </a:ext>
            </a:extLst>
          </p:cNvPr>
          <p:cNvSpPr/>
          <p:nvPr/>
        </p:nvSpPr>
        <p:spPr>
          <a:xfrm>
            <a:off x="1539433" y="1608881"/>
            <a:ext cx="9155575" cy="368074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4B183B7F-139F-417A-8FA2-4CAC818334EB}"/>
              </a:ext>
            </a:extLst>
          </p:cNvPr>
          <p:cNvSpPr/>
          <p:nvPr/>
        </p:nvSpPr>
        <p:spPr>
          <a:xfrm>
            <a:off x="1226916" y="138896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JSON</a:t>
            </a:r>
          </a:p>
        </p:txBody>
      </p:sp>
      <p:sp>
        <p:nvSpPr>
          <p:cNvPr id="8" name="TextBox 7">
            <a:extLst>
              <a:ext uri="{FF2B5EF4-FFF2-40B4-BE49-F238E27FC236}">
                <a16:creationId xmlns:a16="http://schemas.microsoft.com/office/drawing/2014/main" id="{445B264A-F1CF-4414-8597-1BE291A287AB}"/>
              </a:ext>
            </a:extLst>
          </p:cNvPr>
          <p:cNvSpPr txBox="1"/>
          <p:nvPr/>
        </p:nvSpPr>
        <p:spPr>
          <a:xfrm>
            <a:off x="2453832" y="2523281"/>
            <a:ext cx="7836062"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a:ea typeface="+mn-ea"/>
                <a:cs typeface="+mn-cs"/>
              </a:rPr>
              <a:t>POLICY</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“Allow IAM users to rotate their own credentials programmatically and in the console.”</a:t>
            </a:r>
          </a:p>
        </p:txBody>
      </p:sp>
    </p:spTree>
    <p:extLst>
      <p:ext uri="{BB962C8B-B14F-4D97-AF65-F5344CB8AC3E}">
        <p14:creationId xmlns:p14="http://schemas.microsoft.com/office/powerpoint/2010/main" val="693212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3DC83-5815-4BF9-A3BC-4078BB2AC8F2}"/>
              </a:ext>
            </a:extLst>
          </p:cNvPr>
          <p:cNvSpPr/>
          <p:nvPr/>
        </p:nvSpPr>
        <p:spPr>
          <a:xfrm>
            <a:off x="1539433" y="1608881"/>
            <a:ext cx="9155575" cy="368074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4B183B7F-139F-417A-8FA2-4CAC818334EB}"/>
              </a:ext>
            </a:extLst>
          </p:cNvPr>
          <p:cNvSpPr/>
          <p:nvPr/>
        </p:nvSpPr>
        <p:spPr>
          <a:xfrm>
            <a:off x="1226916" y="138896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JSON</a:t>
            </a:r>
          </a:p>
        </p:txBody>
      </p:sp>
      <p:sp>
        <p:nvSpPr>
          <p:cNvPr id="8" name="TextBox 7">
            <a:extLst>
              <a:ext uri="{FF2B5EF4-FFF2-40B4-BE49-F238E27FC236}">
                <a16:creationId xmlns:a16="http://schemas.microsoft.com/office/drawing/2014/main" id="{445B264A-F1CF-4414-8597-1BE291A287AB}"/>
              </a:ext>
            </a:extLst>
          </p:cNvPr>
          <p:cNvSpPr txBox="1"/>
          <p:nvPr/>
        </p:nvSpPr>
        <p:spPr>
          <a:xfrm>
            <a:off x="2453832" y="2523281"/>
            <a:ext cx="6643869"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a:ea typeface="+mn-ea"/>
                <a:cs typeface="+mn-cs"/>
              </a:rPr>
              <a:t>POLICY</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“Allow a user to start and stop EC2 instances.”</a:t>
            </a:r>
          </a:p>
        </p:txBody>
      </p:sp>
    </p:spTree>
    <p:extLst>
      <p:ext uri="{BB962C8B-B14F-4D97-AF65-F5344CB8AC3E}">
        <p14:creationId xmlns:p14="http://schemas.microsoft.com/office/powerpoint/2010/main" val="1410279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3DC83-5815-4BF9-A3BC-4078BB2AC8F2}"/>
              </a:ext>
            </a:extLst>
          </p:cNvPr>
          <p:cNvSpPr/>
          <p:nvPr/>
        </p:nvSpPr>
        <p:spPr>
          <a:xfrm>
            <a:off x="1539433" y="1608881"/>
            <a:ext cx="9155575" cy="368074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4B183B7F-139F-417A-8FA2-4CAC818334EB}"/>
              </a:ext>
            </a:extLst>
          </p:cNvPr>
          <p:cNvSpPr/>
          <p:nvPr/>
        </p:nvSpPr>
        <p:spPr>
          <a:xfrm>
            <a:off x="1226916" y="138896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JSON</a:t>
            </a:r>
          </a:p>
        </p:txBody>
      </p:sp>
      <p:sp>
        <p:nvSpPr>
          <p:cNvPr id="8" name="TextBox 7">
            <a:extLst>
              <a:ext uri="{FF2B5EF4-FFF2-40B4-BE49-F238E27FC236}">
                <a16:creationId xmlns:a16="http://schemas.microsoft.com/office/drawing/2014/main" id="{445B264A-F1CF-4414-8597-1BE291A287AB}"/>
              </a:ext>
            </a:extLst>
          </p:cNvPr>
          <p:cNvSpPr txBox="1"/>
          <p:nvPr/>
        </p:nvSpPr>
        <p:spPr>
          <a:xfrm>
            <a:off x="2453832" y="2523281"/>
            <a:ext cx="6643869"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a:ea typeface="+mn-ea"/>
                <a:cs typeface="+mn-cs"/>
              </a:rPr>
              <a:t>POLICY</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“Allow a Lambda function to access a DynamoDB table.”</a:t>
            </a:r>
          </a:p>
        </p:txBody>
      </p:sp>
    </p:spTree>
    <p:extLst>
      <p:ext uri="{BB962C8B-B14F-4D97-AF65-F5344CB8AC3E}">
        <p14:creationId xmlns:p14="http://schemas.microsoft.com/office/powerpoint/2010/main" val="1553161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75C4D1-2DEE-444F-A871-38E7983B223D}"/>
              </a:ext>
            </a:extLst>
          </p:cNvPr>
          <p:cNvSpPr txBox="1"/>
          <p:nvPr/>
        </p:nvSpPr>
        <p:spPr>
          <a:xfrm>
            <a:off x="607443" y="366623"/>
            <a:ext cx="9596886" cy="6124754"/>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arn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key":"</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value</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p:txBody>
      </p:sp>
    </p:spTree>
    <p:extLst>
      <p:ext uri="{BB962C8B-B14F-4D97-AF65-F5344CB8AC3E}">
        <p14:creationId xmlns:p14="http://schemas.microsoft.com/office/powerpoint/2010/main" val="1327448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93DC4CD-194C-433A-83C4-DDE4C5BA6068}"/>
              </a:ext>
            </a:extLst>
          </p:cNvPr>
          <p:cNvSpPr txBox="1"/>
          <p:nvPr/>
        </p:nvSpPr>
        <p:spPr>
          <a:xfrm>
            <a:off x="607443" y="366623"/>
            <a:ext cx="9596886" cy="6124754"/>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arn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key":"</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value</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p:txBody>
      </p:sp>
      <p:sp>
        <p:nvSpPr>
          <p:cNvPr id="3" name="Rectangle 2">
            <a:extLst>
              <a:ext uri="{FF2B5EF4-FFF2-40B4-BE49-F238E27FC236}">
                <a16:creationId xmlns:a16="http://schemas.microsoft.com/office/drawing/2014/main" id="{98FDA56D-85EF-4707-96DC-0B88652AE0AA}"/>
              </a:ext>
            </a:extLst>
          </p:cNvPr>
          <p:cNvSpPr/>
          <p:nvPr/>
        </p:nvSpPr>
        <p:spPr>
          <a:xfrm>
            <a:off x="5141338" y="1624358"/>
            <a:ext cx="1773110" cy="49848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9C999412-92A8-49D9-BEDD-682BAE1BD8C6}"/>
              </a:ext>
            </a:extLst>
          </p:cNvPr>
          <p:cNvSpPr/>
          <p:nvPr/>
        </p:nvSpPr>
        <p:spPr>
          <a:xfrm>
            <a:off x="8121949" y="647905"/>
            <a:ext cx="2902609" cy="976453"/>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Allow</a:t>
            </a: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 or </a:t>
            </a:r>
            <a:r>
              <a:rPr kumimoji="0" lang="en-US" sz="2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Deny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Trebuchet MS" panose="020B0603020202020204"/>
                <a:ea typeface="+mn-ea"/>
                <a:cs typeface="+mn-cs"/>
              </a:rPr>
              <a:t>Default is Deny</a:t>
            </a:r>
          </a:p>
        </p:txBody>
      </p:sp>
      <p:cxnSp>
        <p:nvCxnSpPr>
          <p:cNvPr id="6" name="Connector: Elbow 5">
            <a:extLst>
              <a:ext uri="{FF2B5EF4-FFF2-40B4-BE49-F238E27FC236}">
                <a16:creationId xmlns:a16="http://schemas.microsoft.com/office/drawing/2014/main" id="{8D995889-E033-46CC-93A0-716581213307}"/>
              </a:ext>
            </a:extLst>
          </p:cNvPr>
          <p:cNvCxnSpPr>
            <a:cxnSpLocks/>
            <a:stCxn id="4" idx="1"/>
            <a:endCxn id="3" idx="3"/>
          </p:cNvCxnSpPr>
          <p:nvPr/>
        </p:nvCxnSpPr>
        <p:spPr>
          <a:xfrm rot="10800000" flipV="1">
            <a:off x="6914449" y="1136132"/>
            <a:ext cx="1207501" cy="737468"/>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2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8B2EBAF-02C5-4EAE-9DC5-FF47EB61F6E0}"/>
              </a:ext>
            </a:extLst>
          </p:cNvPr>
          <p:cNvSpPr txBox="1"/>
          <p:nvPr/>
        </p:nvSpPr>
        <p:spPr>
          <a:xfrm>
            <a:off x="607443" y="366623"/>
            <a:ext cx="9596886" cy="6124754"/>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arn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key":"</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value</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p:txBody>
      </p:sp>
      <p:sp>
        <p:nvSpPr>
          <p:cNvPr id="3" name="Rectangle 2">
            <a:extLst>
              <a:ext uri="{FF2B5EF4-FFF2-40B4-BE49-F238E27FC236}">
                <a16:creationId xmlns:a16="http://schemas.microsoft.com/office/drawing/2014/main" id="{98FDA56D-85EF-4707-96DC-0B88652AE0AA}"/>
              </a:ext>
            </a:extLst>
          </p:cNvPr>
          <p:cNvSpPr/>
          <p:nvPr/>
        </p:nvSpPr>
        <p:spPr>
          <a:xfrm>
            <a:off x="5141344" y="2055680"/>
            <a:ext cx="1773110" cy="49848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9C999412-92A8-49D9-BEDD-682BAE1BD8C6}"/>
              </a:ext>
            </a:extLst>
          </p:cNvPr>
          <p:cNvSpPr/>
          <p:nvPr/>
        </p:nvSpPr>
        <p:spPr>
          <a:xfrm>
            <a:off x="8091577" y="759126"/>
            <a:ext cx="3709359" cy="2340170"/>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Corresponds to API calls to AWS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s3:DeleteBucket</a:t>
            </a:r>
          </a:p>
        </p:txBody>
      </p:sp>
      <p:cxnSp>
        <p:nvCxnSpPr>
          <p:cNvPr id="6" name="Connector: Elbow 5">
            <a:extLst>
              <a:ext uri="{FF2B5EF4-FFF2-40B4-BE49-F238E27FC236}">
                <a16:creationId xmlns:a16="http://schemas.microsoft.com/office/drawing/2014/main" id="{8D995889-E033-46CC-93A0-716581213307}"/>
              </a:ext>
            </a:extLst>
          </p:cNvPr>
          <p:cNvCxnSpPr>
            <a:cxnSpLocks/>
            <a:stCxn id="4" idx="1"/>
            <a:endCxn id="3" idx="3"/>
          </p:cNvCxnSpPr>
          <p:nvPr/>
        </p:nvCxnSpPr>
        <p:spPr>
          <a:xfrm rot="10800000" flipV="1">
            <a:off x="6914455" y="1929210"/>
            <a:ext cx="1177123" cy="375711"/>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78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B5DA69-D990-4632-8F66-8E635CE3DF38}"/>
              </a:ext>
            </a:extLst>
          </p:cNvPr>
          <p:cNvSpPr>
            <a:spLocks noGrp="1"/>
          </p:cNvSpPr>
          <p:nvPr>
            <p:ph type="body" sz="quarter" idx="10"/>
          </p:nvPr>
        </p:nvSpPr>
        <p:spPr>
          <a:xfrm>
            <a:off x="2143896" y="1997817"/>
            <a:ext cx="8632134" cy="578417"/>
          </a:xfrm>
        </p:spPr>
        <p:txBody>
          <a:bodyPr/>
          <a:lstStyle/>
          <a:p>
            <a:r>
              <a:rPr lang="en-US" dirty="0">
                <a:latin typeface="+mj-lt"/>
              </a:rPr>
              <a:t>Identity and Access Management (IAM)</a:t>
            </a:r>
          </a:p>
        </p:txBody>
      </p:sp>
      <p:sp>
        <p:nvSpPr>
          <p:cNvPr id="5" name="Text Placeholder 4">
            <a:extLst>
              <a:ext uri="{FF2B5EF4-FFF2-40B4-BE49-F238E27FC236}">
                <a16:creationId xmlns:a16="http://schemas.microsoft.com/office/drawing/2014/main" id="{5B81F738-B26F-4B14-974B-DC668806BA77}"/>
              </a:ext>
            </a:extLst>
          </p:cNvPr>
          <p:cNvSpPr>
            <a:spLocks noGrp="1"/>
          </p:cNvSpPr>
          <p:nvPr>
            <p:ph type="body" sz="quarter" idx="11"/>
          </p:nvPr>
        </p:nvSpPr>
        <p:spPr/>
        <p:txBody>
          <a:bodyPr/>
          <a:lstStyle/>
          <a:p>
            <a:pPr>
              <a:lnSpc>
                <a:spcPct val="100000"/>
              </a:lnSpc>
            </a:pPr>
            <a:r>
              <a:rPr lang="en-US" dirty="0">
                <a:latin typeface="+mj-lt"/>
              </a:rPr>
              <a:t>Service used to securely control access to your AWS resources </a:t>
            </a:r>
          </a:p>
          <a:p>
            <a:pPr>
              <a:lnSpc>
                <a:spcPct val="100000"/>
              </a:lnSpc>
            </a:pPr>
            <a:r>
              <a:rPr lang="en-US" dirty="0">
                <a:latin typeface="+mj-lt"/>
              </a:rPr>
              <a:t>Controls authentication (who) and authorization (what they can do)</a:t>
            </a:r>
          </a:p>
          <a:p>
            <a:pPr>
              <a:lnSpc>
                <a:spcPct val="100000"/>
              </a:lnSpc>
            </a:pPr>
            <a:endParaRPr lang="en-US" dirty="0">
              <a:latin typeface="+mj-lt"/>
            </a:endParaRPr>
          </a:p>
        </p:txBody>
      </p:sp>
      <p:pic>
        <p:nvPicPr>
          <p:cNvPr id="6" name="Picture 5">
            <a:extLst>
              <a:ext uri="{FF2B5EF4-FFF2-40B4-BE49-F238E27FC236}">
                <a16:creationId xmlns:a16="http://schemas.microsoft.com/office/drawing/2014/main" id="{7393DFFA-8E36-4C70-999A-9B16EF31AE2A}"/>
              </a:ext>
            </a:extLst>
          </p:cNvPr>
          <p:cNvPicPr>
            <a:picLocks noChangeAspect="1"/>
          </p:cNvPicPr>
          <p:nvPr/>
        </p:nvPicPr>
        <p:blipFill>
          <a:blip r:embed="rId3"/>
          <a:stretch>
            <a:fillRect/>
          </a:stretch>
        </p:blipFill>
        <p:spPr>
          <a:xfrm>
            <a:off x="1002603" y="1716380"/>
            <a:ext cx="1141290" cy="1141290"/>
          </a:xfrm>
          <a:prstGeom prst="rect">
            <a:avLst/>
          </a:prstGeom>
        </p:spPr>
      </p:pic>
    </p:spTree>
    <p:extLst>
      <p:ext uri="{BB962C8B-B14F-4D97-AF65-F5344CB8AC3E}">
        <p14:creationId xmlns:p14="http://schemas.microsoft.com/office/powerpoint/2010/main" val="313351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8B2EBAF-02C5-4EAE-9DC5-FF47EB61F6E0}"/>
              </a:ext>
            </a:extLst>
          </p:cNvPr>
          <p:cNvSpPr txBox="1"/>
          <p:nvPr/>
        </p:nvSpPr>
        <p:spPr>
          <a:xfrm>
            <a:off x="607443" y="366623"/>
            <a:ext cx="9596886" cy="6124754"/>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arn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key":"</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value</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p:txBody>
      </p:sp>
      <p:sp>
        <p:nvSpPr>
          <p:cNvPr id="3" name="Rectangle 2">
            <a:extLst>
              <a:ext uri="{FF2B5EF4-FFF2-40B4-BE49-F238E27FC236}">
                <a16:creationId xmlns:a16="http://schemas.microsoft.com/office/drawing/2014/main" id="{98FDA56D-85EF-4707-96DC-0B88652AE0AA}"/>
              </a:ext>
            </a:extLst>
          </p:cNvPr>
          <p:cNvSpPr/>
          <p:nvPr/>
        </p:nvSpPr>
        <p:spPr>
          <a:xfrm>
            <a:off x="5555411" y="2520841"/>
            <a:ext cx="1203766" cy="49848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9C999412-92A8-49D9-BEDD-682BAE1BD8C6}"/>
              </a:ext>
            </a:extLst>
          </p:cNvPr>
          <p:cNvSpPr/>
          <p:nvPr/>
        </p:nvSpPr>
        <p:spPr>
          <a:xfrm>
            <a:off x="8217546" y="837505"/>
            <a:ext cx="3709359" cy="4433979"/>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Amazon Resource Name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The resource name you want to apply permission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arn:aws:ec2:*:*:instance/instance-id</a:t>
            </a:r>
          </a:p>
        </p:txBody>
      </p:sp>
      <p:cxnSp>
        <p:nvCxnSpPr>
          <p:cNvPr id="6" name="Connector: Elbow 5">
            <a:extLst>
              <a:ext uri="{FF2B5EF4-FFF2-40B4-BE49-F238E27FC236}">
                <a16:creationId xmlns:a16="http://schemas.microsoft.com/office/drawing/2014/main" id="{8D995889-E033-46CC-93A0-716581213307}"/>
              </a:ext>
            </a:extLst>
          </p:cNvPr>
          <p:cNvCxnSpPr>
            <a:cxnSpLocks/>
            <a:stCxn id="4" idx="1"/>
            <a:endCxn id="3" idx="3"/>
          </p:cNvCxnSpPr>
          <p:nvPr/>
        </p:nvCxnSpPr>
        <p:spPr>
          <a:xfrm rot="10800000">
            <a:off x="6759178" y="2770083"/>
            <a:ext cx="1458369" cy="284412"/>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495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8B2EBAF-02C5-4EAE-9DC5-FF47EB61F6E0}"/>
              </a:ext>
            </a:extLst>
          </p:cNvPr>
          <p:cNvSpPr txBox="1"/>
          <p:nvPr/>
        </p:nvSpPr>
        <p:spPr>
          <a:xfrm>
            <a:off x="607443" y="366623"/>
            <a:ext cx="9596886" cy="6124754"/>
          </a:xfrm>
          <a:prstGeom prst="rect">
            <a:avLst/>
          </a:prstGeom>
          <a:noFill/>
          <a:ln>
            <a:solidFill>
              <a:schemeClr val="bg1">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"Statement":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effect</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action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"Resource":"</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arn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14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condition</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key":"</a:t>
            </a:r>
            <a:r>
              <a:rPr kumimoji="0" lang="en-US" sz="2800" b="0" i="0" u="none" strike="noStrike" kern="1200" cap="none" spc="0" normalizeH="0" baseline="0" noProof="0" dirty="0" err="1">
                <a:ln>
                  <a:noFill/>
                </a:ln>
                <a:solidFill>
                  <a:srgbClr val="FF9900"/>
                </a:solidFill>
                <a:effectLst/>
                <a:uLnTx/>
                <a:uFillTx/>
                <a:latin typeface="Courier New" panose="02070309020205020404" pitchFamily="49" charset="0"/>
                <a:ea typeface="Roboto" panose="02000000000000000000" pitchFamily="2" charset="0"/>
                <a:cs typeface="Courier New" panose="02070309020205020404" pitchFamily="49" charset="0"/>
              </a:rPr>
              <a:t>value</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Roboto" panose="02000000000000000000" pitchFamily="2" charset="0"/>
                <a:cs typeface="Courier New" panose="02070309020205020404" pitchFamily="49" charset="0"/>
              </a:rPr>
              <a:t>}</a:t>
            </a:r>
          </a:p>
        </p:txBody>
      </p:sp>
      <p:sp>
        <p:nvSpPr>
          <p:cNvPr id="3" name="Rectangle 2">
            <a:extLst>
              <a:ext uri="{FF2B5EF4-FFF2-40B4-BE49-F238E27FC236}">
                <a16:creationId xmlns:a16="http://schemas.microsoft.com/office/drawing/2014/main" id="{98FDA56D-85EF-4707-96DC-0B88652AE0AA}"/>
              </a:ext>
            </a:extLst>
          </p:cNvPr>
          <p:cNvSpPr/>
          <p:nvPr/>
        </p:nvSpPr>
        <p:spPr>
          <a:xfrm>
            <a:off x="4209690" y="3366894"/>
            <a:ext cx="3968152" cy="96356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9C999412-92A8-49D9-BEDD-682BAE1BD8C6}"/>
              </a:ext>
            </a:extLst>
          </p:cNvPr>
          <p:cNvSpPr/>
          <p:nvPr/>
        </p:nvSpPr>
        <p:spPr>
          <a:xfrm>
            <a:off x="2161569" y="5065293"/>
            <a:ext cx="9787832" cy="1538195"/>
          </a:xfrm>
          <a:prstGeom prst="rect">
            <a:avLst/>
          </a:prstGeom>
          <a:solidFill>
            <a:srgbClr val="FF9900"/>
          </a:solid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rebuchet MS" panose="020B0603020202020204"/>
                <a:ea typeface="+mn-ea"/>
                <a:cs typeface="+mn-cs"/>
              </a:rPr>
              <a:t>Optional conditions to control when this policy is in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r>
              <a:rPr kumimoji="0" lang="en-US" sz="24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StringEquals</a:t>
            </a:r>
            <a:r>
              <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 "</a:t>
            </a:r>
            <a:r>
              <a:rPr kumimoji="0" lang="en-US" sz="24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aws:username</a:t>
            </a:r>
            <a:r>
              <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 "</a:t>
            </a:r>
            <a:r>
              <a:rPr kumimoji="0" lang="en-US" sz="2400" b="1" i="0" u="none" strike="noStrike" kern="1200" cap="none" spc="0" normalizeH="0" baseline="0" noProof="0" dirty="0" err="1">
                <a:ln>
                  <a:noFill/>
                </a:ln>
                <a:solidFill>
                  <a:prstClr val="white"/>
                </a:solidFill>
                <a:effectLst/>
                <a:uLnTx/>
                <a:uFillTx/>
                <a:latin typeface="Courier New" panose="02070309020205020404" pitchFamily="49" charset="0"/>
                <a:ea typeface="+mn-ea"/>
                <a:cs typeface="Courier New" panose="02070309020205020404" pitchFamily="49" charset="0"/>
              </a:rPr>
              <a:t>johndoe</a:t>
            </a:r>
            <a:r>
              <a:rPr kumimoji="0" lang="en-US" sz="2400" b="1" i="0"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 }}</a:t>
            </a:r>
          </a:p>
        </p:txBody>
      </p:sp>
      <p:cxnSp>
        <p:nvCxnSpPr>
          <p:cNvPr id="6" name="Connector: Elbow 5">
            <a:extLst>
              <a:ext uri="{FF2B5EF4-FFF2-40B4-BE49-F238E27FC236}">
                <a16:creationId xmlns:a16="http://schemas.microsoft.com/office/drawing/2014/main" id="{8D995889-E033-46CC-93A0-716581213307}"/>
              </a:ext>
            </a:extLst>
          </p:cNvPr>
          <p:cNvCxnSpPr>
            <a:cxnSpLocks/>
            <a:stCxn id="3" idx="2"/>
            <a:endCxn id="4" idx="0"/>
          </p:cNvCxnSpPr>
          <p:nvPr/>
        </p:nvCxnSpPr>
        <p:spPr>
          <a:xfrm rot="16200000" flipH="1">
            <a:off x="6257208" y="4267016"/>
            <a:ext cx="734834" cy="861719"/>
          </a:xfrm>
          <a:prstGeom prst="bentConnector3">
            <a:avLst>
              <a:gd name="adj1" fmla="val 50000"/>
            </a:avLst>
          </a:prstGeom>
          <a:ln w="28575">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55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BCC035-4D49-4CF8-809A-10A5E5A7EBC3}"/>
              </a:ext>
            </a:extLst>
          </p:cNvPr>
          <p:cNvPicPr>
            <a:picLocks noChangeAspect="1"/>
          </p:cNvPicPr>
          <p:nvPr/>
        </p:nvPicPr>
        <p:blipFill>
          <a:blip r:embed="rId3"/>
          <a:stretch>
            <a:fillRect/>
          </a:stretch>
        </p:blipFill>
        <p:spPr>
          <a:xfrm>
            <a:off x="3009847" y="1360002"/>
            <a:ext cx="6172306" cy="5214535"/>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C0636931-E0FD-457D-9930-27F57822D540}"/>
              </a:ext>
            </a:extLst>
          </p:cNvPr>
          <p:cNvSpPr txBox="1"/>
          <p:nvPr/>
        </p:nvSpPr>
        <p:spPr>
          <a:xfrm>
            <a:off x="3688465" y="474033"/>
            <a:ext cx="481506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Policy Example </a:t>
            </a:r>
          </a:p>
        </p:txBody>
      </p:sp>
      <p:sp>
        <p:nvSpPr>
          <p:cNvPr id="7" name="Rectangle 6">
            <a:extLst>
              <a:ext uri="{FF2B5EF4-FFF2-40B4-BE49-F238E27FC236}">
                <a16:creationId xmlns:a16="http://schemas.microsoft.com/office/drawing/2014/main" id="{44C2F823-E339-4C30-8D20-C94A71AF7F66}"/>
              </a:ext>
            </a:extLst>
          </p:cNvPr>
          <p:cNvSpPr/>
          <p:nvPr/>
        </p:nvSpPr>
        <p:spPr>
          <a:xfrm>
            <a:off x="3968149" y="3657600"/>
            <a:ext cx="4192439" cy="73496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5CBF4AC6-BAA3-471C-928B-3F0079CBF02D}"/>
              </a:ext>
            </a:extLst>
          </p:cNvPr>
          <p:cNvSpPr/>
          <p:nvPr/>
        </p:nvSpPr>
        <p:spPr>
          <a:xfrm>
            <a:off x="3968149" y="2309004"/>
            <a:ext cx="1570009" cy="29617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E61656BA-4E2D-4C28-B6F3-7F71E7BA7C24}"/>
              </a:ext>
            </a:extLst>
          </p:cNvPr>
          <p:cNvSpPr/>
          <p:nvPr/>
        </p:nvSpPr>
        <p:spPr>
          <a:xfrm>
            <a:off x="3968148" y="2605178"/>
            <a:ext cx="2127852" cy="823822"/>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0" name="Rectangle 9">
            <a:extLst>
              <a:ext uri="{FF2B5EF4-FFF2-40B4-BE49-F238E27FC236}">
                <a16:creationId xmlns:a16="http://schemas.microsoft.com/office/drawing/2014/main" id="{F3063080-6464-4831-9B88-C87DB86F27D5}"/>
              </a:ext>
            </a:extLst>
          </p:cNvPr>
          <p:cNvSpPr/>
          <p:nvPr/>
        </p:nvSpPr>
        <p:spPr>
          <a:xfrm>
            <a:off x="3968148" y="3446252"/>
            <a:ext cx="3433316" cy="183311"/>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1" name="Rectangle 10">
            <a:extLst>
              <a:ext uri="{FF2B5EF4-FFF2-40B4-BE49-F238E27FC236}">
                <a16:creationId xmlns:a16="http://schemas.microsoft.com/office/drawing/2014/main" id="{21791286-C000-4879-9972-78707D8934A3}"/>
              </a:ext>
            </a:extLst>
          </p:cNvPr>
          <p:cNvSpPr/>
          <p:nvPr/>
        </p:nvSpPr>
        <p:spPr>
          <a:xfrm>
            <a:off x="3968149" y="5081562"/>
            <a:ext cx="2967490" cy="73496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87033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Creating IAM Policies</a:t>
            </a:r>
          </a:p>
        </p:txBody>
      </p:sp>
      <p:pic>
        <p:nvPicPr>
          <p:cNvPr id="10" name="Picture 9" descr="A picture containing text, tableware, plate, dishware&#10;&#10;Description automatically generated">
            <a:extLst>
              <a:ext uri="{FF2B5EF4-FFF2-40B4-BE49-F238E27FC236}">
                <a16:creationId xmlns:a16="http://schemas.microsoft.com/office/drawing/2014/main" id="{9A51A705-78E5-2CF9-3083-0D454319B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pic>
        <p:nvPicPr>
          <p:cNvPr id="11" name="Picture 10" descr="A blue sign with white text&#10;&#10;Description automatically generated with medium confidence">
            <a:extLst>
              <a:ext uri="{FF2B5EF4-FFF2-40B4-BE49-F238E27FC236}">
                <a16:creationId xmlns:a16="http://schemas.microsoft.com/office/drawing/2014/main" id="{BA1FFEF6-3796-F2EB-2BEB-0FC78ABA785C}"/>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3342207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63599-63D4-4A7A-99AC-53D6DCC267F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A57B2A6-BAAA-49A6-970D-16BCE199BCD4}"/>
              </a:ext>
            </a:extLst>
          </p:cNvPr>
          <p:cNvSpPr>
            <a:spLocks noGrp="1"/>
          </p:cNvSpPr>
          <p:nvPr>
            <p:ph type="body" sz="quarter" idx="11"/>
          </p:nvPr>
        </p:nvSpPr>
        <p:spPr/>
        <p:txBody>
          <a:bodyPr/>
          <a:lstStyle/>
          <a:p>
            <a:endParaRPr lang="en-US"/>
          </a:p>
        </p:txBody>
      </p:sp>
      <p:pic>
        <p:nvPicPr>
          <p:cNvPr id="5" name="Picture 4" descr="A toy figurine on a desk&#10;&#10;Description automatically generated with medium confidence">
            <a:extLst>
              <a:ext uri="{FF2B5EF4-FFF2-40B4-BE49-F238E27FC236}">
                <a16:creationId xmlns:a16="http://schemas.microsoft.com/office/drawing/2014/main" id="{98FBBAAB-823F-4A91-A2FD-4CEA7565A25D}"/>
              </a:ext>
            </a:extLst>
          </p:cNvPr>
          <p:cNvPicPr>
            <a:picLocks noChangeAspect="1"/>
          </p:cNvPicPr>
          <p:nvPr/>
        </p:nvPicPr>
        <p:blipFill rotWithShape="1">
          <a:blip r:embed="rId3">
            <a:extLst>
              <a:ext uri="{28A0092B-C50C-407E-A947-70E740481C1C}">
                <a14:useLocalDpi xmlns:a14="http://schemas.microsoft.com/office/drawing/2010/main" val="0"/>
              </a:ext>
            </a:extLst>
          </a:blip>
          <a:srcRect t="4024" b="10972"/>
          <a:stretch/>
        </p:blipFill>
        <p:spPr>
          <a:xfrm>
            <a:off x="-1" y="-1"/>
            <a:ext cx="12192001" cy="6858001"/>
          </a:xfrm>
          <a:prstGeom prst="rect">
            <a:avLst/>
          </a:prstGeom>
        </p:spPr>
      </p:pic>
      <p:sp>
        <p:nvSpPr>
          <p:cNvPr id="6" name="Speech Bubble: Rectangle with Corners Rounded 5">
            <a:extLst>
              <a:ext uri="{FF2B5EF4-FFF2-40B4-BE49-F238E27FC236}">
                <a16:creationId xmlns:a16="http://schemas.microsoft.com/office/drawing/2014/main" id="{6256F89E-FE40-4C2F-BE58-228AA8E818F1}"/>
              </a:ext>
            </a:extLst>
          </p:cNvPr>
          <p:cNvSpPr/>
          <p:nvPr/>
        </p:nvSpPr>
        <p:spPr>
          <a:xfrm>
            <a:off x="1863306" y="974208"/>
            <a:ext cx="3674853" cy="2175172"/>
          </a:xfrm>
          <a:prstGeom prst="wedgeRoundRectCallout">
            <a:avLst>
              <a:gd name="adj1" fmla="val 82453"/>
              <a:gd name="adj2" fmla="val 1332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Trebuchet MS" panose="020B0603020202020204"/>
                <a:ea typeface="+mn-ea"/>
                <a:cs typeface="+mn-cs"/>
              </a:rPr>
              <a:t>I still can’t do anything.</a:t>
            </a:r>
          </a:p>
        </p:txBody>
      </p:sp>
    </p:spTree>
    <p:extLst>
      <p:ext uri="{BB962C8B-B14F-4D97-AF65-F5344CB8AC3E}">
        <p14:creationId xmlns:p14="http://schemas.microsoft.com/office/powerpoint/2010/main" val="1270112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3DC83-5815-4BF9-A3BC-4078BB2AC8F2}"/>
              </a:ext>
            </a:extLst>
          </p:cNvPr>
          <p:cNvSpPr/>
          <p:nvPr/>
        </p:nvSpPr>
        <p:spPr>
          <a:xfrm>
            <a:off x="1539433" y="1608881"/>
            <a:ext cx="9155575" cy="3680749"/>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4B183B7F-139F-417A-8FA2-4CAC818334EB}"/>
              </a:ext>
            </a:extLst>
          </p:cNvPr>
          <p:cNvSpPr/>
          <p:nvPr/>
        </p:nvSpPr>
        <p:spPr>
          <a:xfrm>
            <a:off x="1226916" y="1388962"/>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JSON</a:t>
            </a:r>
          </a:p>
        </p:txBody>
      </p:sp>
      <p:sp>
        <p:nvSpPr>
          <p:cNvPr id="8" name="TextBox 7">
            <a:extLst>
              <a:ext uri="{FF2B5EF4-FFF2-40B4-BE49-F238E27FC236}">
                <a16:creationId xmlns:a16="http://schemas.microsoft.com/office/drawing/2014/main" id="{445B264A-F1CF-4414-8597-1BE291A287AB}"/>
              </a:ext>
            </a:extLst>
          </p:cNvPr>
          <p:cNvSpPr txBox="1"/>
          <p:nvPr/>
        </p:nvSpPr>
        <p:spPr>
          <a:xfrm>
            <a:off x="2453832" y="2523281"/>
            <a:ext cx="7836062"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9900"/>
                </a:solidFill>
                <a:effectLst/>
                <a:uLnTx/>
                <a:uFillTx/>
                <a:latin typeface="Trebuchet MS" panose="020B0603020202020204"/>
                <a:ea typeface="+mn-ea"/>
                <a:cs typeface="+mn-cs"/>
              </a:rPr>
              <a:t>POLICY</a:t>
            </a:r>
            <a:endParaRPr kumimoji="0" lang="en-US" sz="2800" b="0" i="0" u="none" strike="noStrike" kern="1200" cap="none" spc="0" normalizeH="0" baseline="0" noProof="0" dirty="0">
              <a:ln>
                <a:noFill/>
              </a:ln>
              <a:solidFill>
                <a:srgbClr val="FF9900"/>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rebuchet MS" panose="020B0603020202020204"/>
                <a:ea typeface="+mn-ea"/>
                <a:cs typeface="+mn-cs"/>
              </a:rPr>
              <a:t>Who can do what to which resources and when</a:t>
            </a:r>
          </a:p>
        </p:txBody>
      </p:sp>
      <p:sp>
        <p:nvSpPr>
          <p:cNvPr id="6" name="Rectangle 5">
            <a:extLst>
              <a:ext uri="{FF2B5EF4-FFF2-40B4-BE49-F238E27FC236}">
                <a16:creationId xmlns:a16="http://schemas.microsoft.com/office/drawing/2014/main" id="{F8F27770-3263-43EA-B7BD-2F0B07151E58}"/>
              </a:ext>
            </a:extLst>
          </p:cNvPr>
          <p:cNvSpPr/>
          <p:nvPr/>
        </p:nvSpPr>
        <p:spPr>
          <a:xfrm>
            <a:off x="2469267" y="3102015"/>
            <a:ext cx="812552" cy="498484"/>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02341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0345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03450"/>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
        <p:nvSpPr>
          <p:cNvPr id="15" name="Rectangle 14">
            <a:extLst>
              <a:ext uri="{FF2B5EF4-FFF2-40B4-BE49-F238E27FC236}">
                <a16:creationId xmlns:a16="http://schemas.microsoft.com/office/drawing/2014/main" id="{75CD3D05-4D86-4B5F-8DF7-7EBC72582237}"/>
              </a:ext>
            </a:extLst>
          </p:cNvPr>
          <p:cNvSpPr/>
          <p:nvPr/>
        </p:nvSpPr>
        <p:spPr>
          <a:xfrm>
            <a:off x="4882548" y="4348991"/>
            <a:ext cx="3554085" cy="12349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804870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3F2EF7E-6539-4E72-A2DB-680D88F951C5}"/>
              </a:ext>
            </a:extLst>
          </p:cNvPr>
          <p:cNvSpPr/>
          <p:nvPr/>
        </p:nvSpPr>
        <p:spPr>
          <a:xfrm>
            <a:off x="1539433" y="2084408"/>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293DAA31-533F-4829-8261-DA10D17464E6}"/>
              </a:ext>
            </a:extLst>
          </p:cNvPr>
          <p:cNvSpPr/>
          <p:nvPr/>
        </p:nvSpPr>
        <p:spPr>
          <a:xfrm>
            <a:off x="4735974" y="2063187"/>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1BF91C48-39E8-4A9D-9D15-9B467D48CEBD}"/>
              </a:ext>
            </a:extLst>
          </p:cNvPr>
          <p:cNvSpPr/>
          <p:nvPr/>
        </p:nvSpPr>
        <p:spPr>
          <a:xfrm>
            <a:off x="7932515" y="2063186"/>
            <a:ext cx="2720051" cy="2731625"/>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 name="TextBox 7">
            <a:extLst>
              <a:ext uri="{FF2B5EF4-FFF2-40B4-BE49-F238E27FC236}">
                <a16:creationId xmlns:a16="http://schemas.microsoft.com/office/drawing/2014/main" id="{96F32674-E99F-44A9-9A3C-2FE6954CBD85}"/>
              </a:ext>
            </a:extLst>
          </p:cNvPr>
          <p:cNvSpPr txBox="1"/>
          <p:nvPr/>
        </p:nvSpPr>
        <p:spPr>
          <a:xfrm>
            <a:off x="1612738" y="5000313"/>
            <a:ext cx="25734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USER</a:t>
            </a:r>
          </a:p>
        </p:txBody>
      </p:sp>
      <p:sp>
        <p:nvSpPr>
          <p:cNvPr id="9" name="TextBox 8">
            <a:extLst>
              <a:ext uri="{FF2B5EF4-FFF2-40B4-BE49-F238E27FC236}">
                <a16:creationId xmlns:a16="http://schemas.microsoft.com/office/drawing/2014/main" id="{B1124E29-E31A-4CC7-A4B5-5479CE9AFEE9}"/>
              </a:ext>
            </a:extLst>
          </p:cNvPr>
          <p:cNvSpPr txBox="1"/>
          <p:nvPr/>
        </p:nvSpPr>
        <p:spPr>
          <a:xfrm>
            <a:off x="4809279" y="5000313"/>
            <a:ext cx="257343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USER GROUP</a:t>
            </a:r>
          </a:p>
        </p:txBody>
      </p:sp>
      <p:sp>
        <p:nvSpPr>
          <p:cNvPr id="10" name="TextBox 9">
            <a:extLst>
              <a:ext uri="{FF2B5EF4-FFF2-40B4-BE49-F238E27FC236}">
                <a16:creationId xmlns:a16="http://schemas.microsoft.com/office/drawing/2014/main" id="{35474C6B-2951-4424-A418-1016C982EFB3}"/>
              </a:ext>
            </a:extLst>
          </p:cNvPr>
          <p:cNvSpPr txBox="1"/>
          <p:nvPr/>
        </p:nvSpPr>
        <p:spPr>
          <a:xfrm>
            <a:off x="7048495" y="5000313"/>
            <a:ext cx="448808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ROLE</a:t>
            </a:r>
          </a:p>
        </p:txBody>
      </p:sp>
      <p:pic>
        <p:nvPicPr>
          <p:cNvPr id="12" name="Picture 11" descr="Shape&#10;&#10;Description automatically generated with low confidence">
            <a:extLst>
              <a:ext uri="{FF2B5EF4-FFF2-40B4-BE49-F238E27FC236}">
                <a16:creationId xmlns:a16="http://schemas.microsoft.com/office/drawing/2014/main" id="{2EB897D3-9E3E-4055-85B8-393F0F4CA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7105" y="2791814"/>
            <a:ext cx="1463040" cy="1463040"/>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20957011-652E-4BED-853B-A494E90F5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046" y="2444381"/>
            <a:ext cx="2157907" cy="2157907"/>
          </a:xfrm>
          <a:prstGeom prst="rect">
            <a:avLst/>
          </a:prstGeom>
        </p:spPr>
      </p:pic>
      <p:pic>
        <p:nvPicPr>
          <p:cNvPr id="15" name="Picture 14">
            <a:extLst>
              <a:ext uri="{FF2B5EF4-FFF2-40B4-BE49-F238E27FC236}">
                <a16:creationId xmlns:a16="http://schemas.microsoft.com/office/drawing/2014/main" id="{4A6DDB1A-FB86-48A0-A992-6C419E6D9C1A}"/>
              </a:ext>
            </a:extLst>
          </p:cNvPr>
          <p:cNvPicPr>
            <a:picLocks noChangeAspect="1"/>
          </p:cNvPicPr>
          <p:nvPr/>
        </p:nvPicPr>
        <p:blipFill rotWithShape="1">
          <a:blip r:embed="rId5"/>
          <a:srcRect l="4999" t="5434" r="5014" b="16855"/>
          <a:stretch/>
        </p:blipFill>
        <p:spPr>
          <a:xfrm>
            <a:off x="8270933" y="2700374"/>
            <a:ext cx="2043212" cy="1645920"/>
          </a:xfrm>
          <a:prstGeom prst="rect">
            <a:avLst/>
          </a:prstGeom>
        </p:spPr>
      </p:pic>
      <p:sp>
        <p:nvSpPr>
          <p:cNvPr id="16" name="TextBox 15">
            <a:extLst>
              <a:ext uri="{FF2B5EF4-FFF2-40B4-BE49-F238E27FC236}">
                <a16:creationId xmlns:a16="http://schemas.microsoft.com/office/drawing/2014/main" id="{2C6B6820-3962-4F7E-9F65-B2C2CA32AE8E}"/>
              </a:ext>
            </a:extLst>
          </p:cNvPr>
          <p:cNvSpPr txBox="1"/>
          <p:nvPr/>
        </p:nvSpPr>
        <p:spPr>
          <a:xfrm>
            <a:off x="3246698" y="488081"/>
            <a:ext cx="5698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a:ea typeface="+mn-ea"/>
                <a:cs typeface="+mn-cs"/>
              </a:rPr>
              <a:t>The “Who” Identities</a:t>
            </a:r>
          </a:p>
        </p:txBody>
      </p:sp>
      <p:sp>
        <p:nvSpPr>
          <p:cNvPr id="17" name="Rectangle 16">
            <a:extLst>
              <a:ext uri="{FF2B5EF4-FFF2-40B4-BE49-F238E27FC236}">
                <a16:creationId xmlns:a16="http://schemas.microsoft.com/office/drawing/2014/main" id="{5CDE0EA1-48E2-4224-9CFF-CEFBCA3FAD17}"/>
              </a:ext>
            </a:extLst>
          </p:cNvPr>
          <p:cNvSpPr/>
          <p:nvPr/>
        </p:nvSpPr>
        <p:spPr>
          <a:xfrm rot="20700000">
            <a:off x="1172156" y="2207100"/>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3" name="Picture 2" descr="Shape&#10;&#10;Description automatically generated with low confidence">
            <a:extLst>
              <a:ext uri="{FF2B5EF4-FFF2-40B4-BE49-F238E27FC236}">
                <a16:creationId xmlns:a16="http://schemas.microsoft.com/office/drawing/2014/main" id="{20C97390-C8DD-4F34-B925-F329BF508F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8340" y="1809808"/>
            <a:ext cx="461665" cy="461665"/>
          </a:xfrm>
          <a:prstGeom prst="rect">
            <a:avLst/>
          </a:prstGeom>
        </p:spPr>
      </p:pic>
      <p:sp>
        <p:nvSpPr>
          <p:cNvPr id="20" name="Rectangle 19">
            <a:extLst>
              <a:ext uri="{FF2B5EF4-FFF2-40B4-BE49-F238E27FC236}">
                <a16:creationId xmlns:a16="http://schemas.microsoft.com/office/drawing/2014/main" id="{836947A5-C6E2-4608-B839-B5BBB70EE7ED}"/>
              </a:ext>
            </a:extLst>
          </p:cNvPr>
          <p:cNvSpPr/>
          <p:nvPr/>
        </p:nvSpPr>
        <p:spPr>
          <a:xfrm rot="20700000">
            <a:off x="4494700" y="2207100"/>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21" name="Picture 20" descr="Shape&#10;&#10;Description automatically generated with low confidence">
            <a:extLst>
              <a:ext uri="{FF2B5EF4-FFF2-40B4-BE49-F238E27FC236}">
                <a16:creationId xmlns:a16="http://schemas.microsoft.com/office/drawing/2014/main" id="{CFBDDA62-CEAD-4371-87E1-5FAF51E3B1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884" y="1809808"/>
            <a:ext cx="461665" cy="461665"/>
          </a:xfrm>
          <a:prstGeom prst="rect">
            <a:avLst/>
          </a:prstGeom>
        </p:spPr>
      </p:pic>
      <p:sp>
        <p:nvSpPr>
          <p:cNvPr id="22" name="Rectangle 21">
            <a:extLst>
              <a:ext uri="{FF2B5EF4-FFF2-40B4-BE49-F238E27FC236}">
                <a16:creationId xmlns:a16="http://schemas.microsoft.com/office/drawing/2014/main" id="{31024732-8005-44CF-9683-28FD916EFF02}"/>
              </a:ext>
            </a:extLst>
          </p:cNvPr>
          <p:cNvSpPr/>
          <p:nvPr/>
        </p:nvSpPr>
        <p:spPr>
          <a:xfrm rot="20700000">
            <a:off x="7665431" y="2212855"/>
            <a:ext cx="1643606" cy="474562"/>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Trebuchet MS" panose="020B0603020202020204"/>
                <a:ea typeface="+mn-ea"/>
                <a:cs typeface="+mn-cs"/>
              </a:rPr>
              <a:t>POLICY</a:t>
            </a:r>
          </a:p>
        </p:txBody>
      </p:sp>
      <p:pic>
        <p:nvPicPr>
          <p:cNvPr id="23" name="Picture 22" descr="Shape&#10;&#10;Description automatically generated with low confidence">
            <a:extLst>
              <a:ext uri="{FF2B5EF4-FFF2-40B4-BE49-F238E27FC236}">
                <a16:creationId xmlns:a16="http://schemas.microsoft.com/office/drawing/2014/main" id="{80D410D0-3540-46B7-B8BF-858C2A438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1615" y="1815563"/>
            <a:ext cx="461665" cy="461665"/>
          </a:xfrm>
          <a:prstGeom prst="rect">
            <a:avLst/>
          </a:prstGeom>
        </p:spPr>
      </p:pic>
    </p:spTree>
    <p:extLst>
      <p:ext uri="{BB962C8B-B14F-4D97-AF65-F5344CB8AC3E}">
        <p14:creationId xmlns:p14="http://schemas.microsoft.com/office/powerpoint/2010/main" val="74264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33865"/>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 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33865"/>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Tree>
    <p:extLst>
      <p:ext uri="{BB962C8B-B14F-4D97-AF65-F5344CB8AC3E}">
        <p14:creationId xmlns:p14="http://schemas.microsoft.com/office/powerpoint/2010/main" val="135271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7AFBDF-8F9E-4513-B57A-537B84CF3D22}"/>
              </a:ext>
            </a:extLst>
          </p:cNvPr>
          <p:cNvSpPr>
            <a:spLocks noGrp="1"/>
          </p:cNvSpPr>
          <p:nvPr>
            <p:ph type="body" sz="quarter" idx="10"/>
          </p:nvPr>
        </p:nvSpPr>
        <p:spPr/>
        <p:txBody>
          <a:bodyPr/>
          <a:lstStyle/>
          <a:p>
            <a:r>
              <a:rPr lang="en-US" dirty="0"/>
              <a:t>Security Token Service (STS)</a:t>
            </a:r>
          </a:p>
        </p:txBody>
      </p:sp>
      <p:sp>
        <p:nvSpPr>
          <p:cNvPr id="3" name="Text Placeholder 2">
            <a:extLst>
              <a:ext uri="{FF2B5EF4-FFF2-40B4-BE49-F238E27FC236}">
                <a16:creationId xmlns:a16="http://schemas.microsoft.com/office/drawing/2014/main" id="{32E106DB-FE77-41BD-A6D0-75F888B6C941}"/>
              </a:ext>
            </a:extLst>
          </p:cNvPr>
          <p:cNvSpPr>
            <a:spLocks noGrp="1"/>
          </p:cNvSpPr>
          <p:nvPr>
            <p:ph type="body" sz="quarter" idx="11"/>
          </p:nvPr>
        </p:nvSpPr>
        <p:spPr/>
        <p:txBody>
          <a:bodyPr>
            <a:noAutofit/>
          </a:bodyPr>
          <a:lstStyle/>
          <a:p>
            <a:pPr>
              <a:lnSpc>
                <a:spcPct val="100000"/>
              </a:lnSpc>
            </a:pPr>
            <a:r>
              <a:rPr lang="en-US" dirty="0"/>
              <a:t>Enables you to request temporary, </a:t>
            </a:r>
            <a:br>
              <a:rPr lang="en-US" dirty="0"/>
            </a:br>
            <a:r>
              <a:rPr lang="en-US" dirty="0"/>
              <a:t>limited-privilege credentials for IAM </a:t>
            </a:r>
            <a:br>
              <a:rPr lang="en-US" dirty="0"/>
            </a:br>
            <a:r>
              <a:rPr lang="en-US" dirty="0"/>
              <a:t>or federated (external) users</a:t>
            </a:r>
          </a:p>
        </p:txBody>
      </p:sp>
    </p:spTree>
    <p:extLst>
      <p:ext uri="{BB962C8B-B14F-4D97-AF65-F5344CB8AC3E}">
        <p14:creationId xmlns:p14="http://schemas.microsoft.com/office/powerpoint/2010/main" val="14088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0345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 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03450"/>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Tree>
    <p:extLst>
      <p:ext uri="{BB962C8B-B14F-4D97-AF65-F5344CB8AC3E}">
        <p14:creationId xmlns:p14="http://schemas.microsoft.com/office/powerpoint/2010/main" val="2954933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DA1F5C-EBB9-7CF6-EDBB-B0B2DEBF4D2B}"/>
              </a:ext>
            </a:extLst>
          </p:cNvPr>
          <p:cNvSpPr/>
          <p:nvPr/>
        </p:nvSpPr>
        <p:spPr>
          <a:xfrm>
            <a:off x="1908701" y="1841501"/>
            <a:ext cx="2720051" cy="340582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2" name="TextBox 11">
            <a:extLst>
              <a:ext uri="{FF2B5EF4-FFF2-40B4-BE49-F238E27FC236}">
                <a16:creationId xmlns:a16="http://schemas.microsoft.com/office/drawing/2014/main" id="{0AF080D8-B20F-B72C-C1C2-A90DF2423A51}"/>
              </a:ext>
            </a:extLst>
          </p:cNvPr>
          <p:cNvSpPr txBox="1"/>
          <p:nvPr/>
        </p:nvSpPr>
        <p:spPr>
          <a:xfrm>
            <a:off x="2345149" y="4274062"/>
            <a:ext cx="1805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IAM User</a:t>
            </a:r>
          </a:p>
        </p:txBody>
      </p:sp>
      <p:sp>
        <p:nvSpPr>
          <p:cNvPr id="13" name="TextBox 12">
            <a:extLst>
              <a:ext uri="{FF2B5EF4-FFF2-40B4-BE49-F238E27FC236}">
                <a16:creationId xmlns:a16="http://schemas.microsoft.com/office/drawing/2014/main" id="{3E485428-9E56-4FC4-46A5-A9206B3B028E}"/>
              </a:ext>
            </a:extLst>
          </p:cNvPr>
          <p:cNvSpPr txBox="1"/>
          <p:nvPr/>
        </p:nvSpPr>
        <p:spPr>
          <a:xfrm>
            <a:off x="1576468" y="1610669"/>
            <a:ext cx="2233424" cy="461665"/>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DEV ACCOUNT</a:t>
            </a:r>
          </a:p>
        </p:txBody>
      </p:sp>
      <p:pic>
        <p:nvPicPr>
          <p:cNvPr id="14" name="Picture 13" descr="Shape&#10;&#10;Description automatically generated with low confidence">
            <a:extLst>
              <a:ext uri="{FF2B5EF4-FFF2-40B4-BE49-F238E27FC236}">
                <a16:creationId xmlns:a16="http://schemas.microsoft.com/office/drawing/2014/main" id="{C16C6C6F-15FC-B44F-3CCC-F9CBA09E8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373" y="2791814"/>
            <a:ext cx="1463040" cy="1463040"/>
          </a:xfrm>
          <a:prstGeom prst="rect">
            <a:avLst/>
          </a:prstGeom>
        </p:spPr>
      </p:pic>
      <p:sp>
        <p:nvSpPr>
          <p:cNvPr id="15" name="Rectangle 14">
            <a:extLst>
              <a:ext uri="{FF2B5EF4-FFF2-40B4-BE49-F238E27FC236}">
                <a16:creationId xmlns:a16="http://schemas.microsoft.com/office/drawing/2014/main" id="{11E7B3C4-5F02-C0A1-C675-328D8B2B9245}"/>
              </a:ext>
            </a:extLst>
          </p:cNvPr>
          <p:cNvSpPr/>
          <p:nvPr/>
        </p:nvSpPr>
        <p:spPr>
          <a:xfrm>
            <a:off x="7489944" y="1841501"/>
            <a:ext cx="2720051" cy="3405829"/>
          </a:xfrm>
          <a:prstGeom prst="rect">
            <a:avLst/>
          </a:prstGeom>
          <a:noFill/>
          <a:ln w="28575">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TextBox 16">
            <a:extLst>
              <a:ext uri="{FF2B5EF4-FFF2-40B4-BE49-F238E27FC236}">
                <a16:creationId xmlns:a16="http://schemas.microsoft.com/office/drawing/2014/main" id="{39628EB6-05DF-A125-F130-7D1757F70EDD}"/>
              </a:ext>
            </a:extLst>
          </p:cNvPr>
          <p:cNvSpPr txBox="1"/>
          <p:nvPr/>
        </p:nvSpPr>
        <p:spPr>
          <a:xfrm>
            <a:off x="7157711" y="1610669"/>
            <a:ext cx="2720051" cy="461665"/>
          </a:xfrm>
          <a:prstGeom prst="rect">
            <a:avLst/>
          </a:prstGeom>
          <a:solidFill>
            <a:schemeClr val="bg1"/>
          </a:solid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PROD ACCOUNT</a:t>
            </a:r>
          </a:p>
        </p:txBody>
      </p:sp>
      <p:sp>
        <p:nvSpPr>
          <p:cNvPr id="19" name="Speech Bubble: Rectangle with Corners Rounded 18">
            <a:extLst>
              <a:ext uri="{FF2B5EF4-FFF2-40B4-BE49-F238E27FC236}">
                <a16:creationId xmlns:a16="http://schemas.microsoft.com/office/drawing/2014/main" id="{295CB546-9DDA-7D44-17EC-05590471B20F}"/>
              </a:ext>
            </a:extLst>
          </p:cNvPr>
          <p:cNvSpPr/>
          <p:nvPr/>
        </p:nvSpPr>
        <p:spPr>
          <a:xfrm>
            <a:off x="247482" y="4435056"/>
            <a:ext cx="2233424" cy="1043788"/>
          </a:xfrm>
          <a:prstGeom prst="wedgeRoundRectCallout">
            <a:avLst>
              <a:gd name="adj1" fmla="val 48050"/>
              <a:gd name="adj2" fmla="val -113353"/>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need to delete an EC2 instance in production.”</a:t>
            </a:r>
          </a:p>
        </p:txBody>
      </p:sp>
      <p:pic>
        <p:nvPicPr>
          <p:cNvPr id="20" name="Picture 19">
            <a:extLst>
              <a:ext uri="{FF2B5EF4-FFF2-40B4-BE49-F238E27FC236}">
                <a16:creationId xmlns:a16="http://schemas.microsoft.com/office/drawing/2014/main" id="{2465E698-DA6B-374F-810C-48642E98BAA1}"/>
              </a:ext>
            </a:extLst>
          </p:cNvPr>
          <p:cNvPicPr>
            <a:picLocks noChangeAspect="1"/>
          </p:cNvPicPr>
          <p:nvPr/>
        </p:nvPicPr>
        <p:blipFill rotWithShape="1">
          <a:blip r:embed="rId4"/>
          <a:srcRect l="4999" t="5434" r="5014" b="16855"/>
          <a:stretch/>
        </p:blipFill>
        <p:spPr>
          <a:xfrm>
            <a:off x="8435094" y="2505197"/>
            <a:ext cx="782902" cy="630671"/>
          </a:xfrm>
          <a:prstGeom prst="rect">
            <a:avLst/>
          </a:prstGeom>
        </p:spPr>
      </p:pic>
      <p:sp>
        <p:nvSpPr>
          <p:cNvPr id="21" name="Oval 20">
            <a:extLst>
              <a:ext uri="{FF2B5EF4-FFF2-40B4-BE49-F238E27FC236}">
                <a16:creationId xmlns:a16="http://schemas.microsoft.com/office/drawing/2014/main" id="{308DF5BD-9D72-D601-2F27-D4D2A0D61306}"/>
              </a:ext>
            </a:extLst>
          </p:cNvPr>
          <p:cNvSpPr/>
          <p:nvPr/>
        </p:nvSpPr>
        <p:spPr>
          <a:xfrm>
            <a:off x="4730152" y="1895867"/>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cxnSp>
        <p:nvCxnSpPr>
          <p:cNvPr id="23" name="Straight Arrow Connector 22">
            <a:extLst>
              <a:ext uri="{FF2B5EF4-FFF2-40B4-BE49-F238E27FC236}">
                <a16:creationId xmlns:a16="http://schemas.microsoft.com/office/drawing/2014/main" id="{28D6B281-1177-1F5B-3529-99A2F4A42568}"/>
              </a:ext>
            </a:extLst>
          </p:cNvPr>
          <p:cNvCxnSpPr>
            <a:cxnSpLocks/>
            <a:endCxn id="26" idx="1"/>
          </p:cNvCxnSpPr>
          <p:nvPr/>
        </p:nvCxnSpPr>
        <p:spPr>
          <a:xfrm>
            <a:off x="4351517" y="2432833"/>
            <a:ext cx="3462065" cy="10622"/>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4E421D9-EB96-1E22-0B02-CE68ED75C374}"/>
              </a:ext>
            </a:extLst>
          </p:cNvPr>
          <p:cNvSpPr/>
          <p:nvPr/>
        </p:nvSpPr>
        <p:spPr>
          <a:xfrm>
            <a:off x="7775329" y="2247491"/>
            <a:ext cx="2102433" cy="161330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B2D8408-41F6-BBA3-4344-FF488D0FB122}"/>
              </a:ext>
            </a:extLst>
          </p:cNvPr>
          <p:cNvSpPr txBox="1"/>
          <p:nvPr/>
        </p:nvSpPr>
        <p:spPr>
          <a:xfrm>
            <a:off x="7947225" y="3135868"/>
            <a:ext cx="180548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Privileged Access Role</a:t>
            </a:r>
          </a:p>
        </p:txBody>
      </p:sp>
      <p:sp>
        <p:nvSpPr>
          <p:cNvPr id="26" name="TextBox 25">
            <a:extLst>
              <a:ext uri="{FF2B5EF4-FFF2-40B4-BE49-F238E27FC236}">
                <a16:creationId xmlns:a16="http://schemas.microsoft.com/office/drawing/2014/main" id="{57303CB3-8281-76B9-9545-61464EE46440}"/>
              </a:ext>
            </a:extLst>
          </p:cNvPr>
          <p:cNvSpPr txBox="1"/>
          <p:nvPr/>
        </p:nvSpPr>
        <p:spPr>
          <a:xfrm>
            <a:off x="7813582" y="2289566"/>
            <a:ext cx="1137261"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IAM/STS</a:t>
            </a:r>
          </a:p>
        </p:txBody>
      </p:sp>
      <p:sp>
        <p:nvSpPr>
          <p:cNvPr id="32" name="TextBox 31">
            <a:extLst>
              <a:ext uri="{FF2B5EF4-FFF2-40B4-BE49-F238E27FC236}">
                <a16:creationId xmlns:a16="http://schemas.microsoft.com/office/drawing/2014/main" id="{A13D4D19-1FCF-F528-CFCB-0BF0D657AD6C}"/>
              </a:ext>
            </a:extLst>
          </p:cNvPr>
          <p:cNvSpPr txBox="1"/>
          <p:nvPr/>
        </p:nvSpPr>
        <p:spPr>
          <a:xfrm>
            <a:off x="5188942" y="1971168"/>
            <a:ext cx="189034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Call </a:t>
            </a:r>
            <a:r>
              <a:rPr kumimoji="0" lang="en-US" sz="1400" b="0" i="0" u="none" strike="noStrike" kern="1200" cap="none" spc="0" normalizeH="0" baseline="0" noProof="0" dirty="0" err="1">
                <a:ln>
                  <a:noFill/>
                </a:ln>
                <a:solidFill>
                  <a:prstClr val="black"/>
                </a:solidFill>
                <a:effectLst/>
                <a:uLnTx/>
                <a:uFillTx/>
                <a:latin typeface="Trebuchet MS" panose="020B0603020202020204"/>
                <a:ea typeface="+mn-ea"/>
                <a:cs typeface="+mn-cs"/>
              </a:rPr>
              <a:t>STS:AssumeRole</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3" name="Oval 32">
            <a:extLst>
              <a:ext uri="{FF2B5EF4-FFF2-40B4-BE49-F238E27FC236}">
                <a16:creationId xmlns:a16="http://schemas.microsoft.com/office/drawing/2014/main" id="{74AAA4F9-E3AD-A204-92EB-3883972DCD6E}"/>
              </a:ext>
            </a:extLst>
          </p:cNvPr>
          <p:cNvSpPr/>
          <p:nvPr/>
        </p:nvSpPr>
        <p:spPr>
          <a:xfrm>
            <a:off x="6920935" y="2678729"/>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4" name="TextBox 33">
            <a:extLst>
              <a:ext uri="{FF2B5EF4-FFF2-40B4-BE49-F238E27FC236}">
                <a16:creationId xmlns:a16="http://schemas.microsoft.com/office/drawing/2014/main" id="{DCFCEF38-5F9F-B791-DAA1-0EE95D32B4BC}"/>
              </a:ext>
            </a:extLst>
          </p:cNvPr>
          <p:cNvSpPr txBox="1"/>
          <p:nvPr/>
        </p:nvSpPr>
        <p:spPr>
          <a:xfrm>
            <a:off x="4535796" y="2650813"/>
            <a:ext cx="2367783"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Return temporary credentials</a:t>
            </a:r>
          </a:p>
        </p:txBody>
      </p:sp>
      <p:cxnSp>
        <p:nvCxnSpPr>
          <p:cNvPr id="35" name="Straight Arrow Connector 34">
            <a:extLst>
              <a:ext uri="{FF2B5EF4-FFF2-40B4-BE49-F238E27FC236}">
                <a16:creationId xmlns:a16="http://schemas.microsoft.com/office/drawing/2014/main" id="{4398DC06-E3F7-3F85-B1D6-9EE4E5414532}"/>
              </a:ext>
            </a:extLst>
          </p:cNvPr>
          <p:cNvCxnSpPr>
            <a:cxnSpLocks/>
          </p:cNvCxnSpPr>
          <p:nvPr/>
        </p:nvCxnSpPr>
        <p:spPr>
          <a:xfrm>
            <a:off x="4351517" y="3264101"/>
            <a:ext cx="3413922" cy="0"/>
          </a:xfrm>
          <a:prstGeom prst="straightConnector1">
            <a:avLst/>
          </a:prstGeom>
          <a:ln w="28575">
            <a:solidFill>
              <a:schemeClr val="bg1">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41" name="Graphic 60">
            <a:extLst>
              <a:ext uri="{FF2B5EF4-FFF2-40B4-BE49-F238E27FC236}">
                <a16:creationId xmlns:a16="http://schemas.microsoft.com/office/drawing/2014/main" id="{FC1FF1E9-82E1-96F2-9D24-2C9D0E92E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213" y="3994978"/>
            <a:ext cx="835783" cy="83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741283D0-6BF1-0F7C-FDA9-34DC56AEAABB}"/>
              </a:ext>
            </a:extLst>
          </p:cNvPr>
          <p:cNvSpPr txBox="1"/>
          <p:nvPr/>
        </p:nvSpPr>
        <p:spPr>
          <a:xfrm>
            <a:off x="8034447" y="4797628"/>
            <a:ext cx="1631041" cy="348343"/>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1600" b="0" i="0" u="none" strike="noStrike" kern="1200" cap="none" spc="0" normalizeH="0" baseline="0" noProof="0" dirty="0">
                <a:ln>
                  <a:noFill/>
                </a:ln>
                <a:solidFill>
                  <a:srgbClr val="E5E5E5">
                    <a:lumMod val="10000"/>
                  </a:srgbClr>
                </a:solidFill>
                <a:effectLst/>
                <a:uLnTx/>
                <a:uFillTx/>
                <a:latin typeface="+mj-lt"/>
                <a:ea typeface="PS TT Commons" charset="0"/>
                <a:cs typeface="PS TT Commons" charset="0"/>
              </a:rPr>
              <a:t>EC2 Instance</a:t>
            </a:r>
          </a:p>
        </p:txBody>
      </p:sp>
      <p:sp>
        <p:nvSpPr>
          <p:cNvPr id="44" name="Oval 43">
            <a:extLst>
              <a:ext uri="{FF2B5EF4-FFF2-40B4-BE49-F238E27FC236}">
                <a16:creationId xmlns:a16="http://schemas.microsoft.com/office/drawing/2014/main" id="{C86027CA-744A-2F1A-DE82-CF7B5808698E}"/>
              </a:ext>
            </a:extLst>
          </p:cNvPr>
          <p:cNvSpPr/>
          <p:nvPr/>
        </p:nvSpPr>
        <p:spPr>
          <a:xfrm>
            <a:off x="4730152" y="3761560"/>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45" name="Straight Arrow Connector 44">
            <a:extLst>
              <a:ext uri="{FF2B5EF4-FFF2-40B4-BE49-F238E27FC236}">
                <a16:creationId xmlns:a16="http://schemas.microsoft.com/office/drawing/2014/main" id="{D5268AC3-59DB-51C2-FA06-2C98F4370CD4}"/>
              </a:ext>
            </a:extLst>
          </p:cNvPr>
          <p:cNvCxnSpPr>
            <a:cxnSpLocks/>
            <a:endCxn id="41" idx="1"/>
          </p:cNvCxnSpPr>
          <p:nvPr/>
        </p:nvCxnSpPr>
        <p:spPr>
          <a:xfrm>
            <a:off x="4351517" y="4399325"/>
            <a:ext cx="4030696" cy="13545"/>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17EDA0E-942D-5558-4482-38B5B1531776}"/>
              </a:ext>
            </a:extLst>
          </p:cNvPr>
          <p:cNvSpPr txBox="1"/>
          <p:nvPr/>
        </p:nvSpPr>
        <p:spPr>
          <a:xfrm>
            <a:off x="5188941" y="3836551"/>
            <a:ext cx="231079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Delete EC2 instance using temporary credentials</a:t>
            </a:r>
          </a:p>
        </p:txBody>
      </p:sp>
      <p:sp>
        <p:nvSpPr>
          <p:cNvPr id="49" name="TextBox 48">
            <a:extLst>
              <a:ext uri="{FF2B5EF4-FFF2-40B4-BE49-F238E27FC236}">
                <a16:creationId xmlns:a16="http://schemas.microsoft.com/office/drawing/2014/main" id="{7C7CB709-BA87-4528-A676-1E9096266C58}"/>
              </a:ext>
            </a:extLst>
          </p:cNvPr>
          <p:cNvSpPr txBox="1"/>
          <p:nvPr/>
        </p:nvSpPr>
        <p:spPr>
          <a:xfrm>
            <a:off x="5191817" y="4696752"/>
            <a:ext cx="2310791"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Credentials automatically expire</a:t>
            </a:r>
            <a:r>
              <a:rPr kumimoji="0" lang="en-US" sz="1400" b="0" i="0" u="none" strike="noStrike" kern="1200" cap="none" spc="0" normalizeH="0" noProof="0" dirty="0">
                <a:ln>
                  <a:noFill/>
                </a:ln>
                <a:solidFill>
                  <a:prstClr val="black"/>
                </a:solidFill>
                <a:effectLst/>
                <a:uLnTx/>
                <a:uFillTx/>
                <a:latin typeface="Trebuchet MS" panose="020B0603020202020204"/>
                <a:ea typeface="+mn-ea"/>
                <a:cs typeface="+mn-cs"/>
              </a:rPr>
              <a:t> 15-60 minutes</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0" name="Oval 49">
            <a:extLst>
              <a:ext uri="{FF2B5EF4-FFF2-40B4-BE49-F238E27FC236}">
                <a16:creationId xmlns:a16="http://schemas.microsoft.com/office/drawing/2014/main" id="{8165FC8D-7F0B-0375-F1DD-B2101B9F2D15}"/>
              </a:ext>
            </a:extLst>
          </p:cNvPr>
          <p:cNvSpPr/>
          <p:nvPr/>
        </p:nvSpPr>
        <p:spPr>
          <a:xfrm>
            <a:off x="4727276" y="4671011"/>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51" name="Title 50">
            <a:extLst>
              <a:ext uri="{FF2B5EF4-FFF2-40B4-BE49-F238E27FC236}">
                <a16:creationId xmlns:a16="http://schemas.microsoft.com/office/drawing/2014/main" id="{0065C876-764E-8C46-5A97-A6C399E2B778}"/>
              </a:ext>
            </a:extLst>
          </p:cNvPr>
          <p:cNvSpPr>
            <a:spLocks noGrp="1"/>
          </p:cNvSpPr>
          <p:nvPr>
            <p:ph type="title"/>
          </p:nvPr>
        </p:nvSpPr>
        <p:spPr/>
        <p:txBody>
          <a:bodyPr/>
          <a:lstStyle/>
          <a:p>
            <a:r>
              <a:rPr lang="en-US" dirty="0"/>
              <a:t>Assuming a Role with STS</a:t>
            </a:r>
          </a:p>
        </p:txBody>
      </p:sp>
    </p:spTree>
    <p:extLst>
      <p:ext uri="{BB962C8B-B14F-4D97-AF65-F5344CB8AC3E}">
        <p14:creationId xmlns:p14="http://schemas.microsoft.com/office/powerpoint/2010/main" val="114729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P spid="25" grpId="0"/>
      <p:bldP spid="26" grpId="0"/>
      <p:bldP spid="32" grpId="0"/>
      <p:bldP spid="33" grpId="0" animBg="1"/>
      <p:bldP spid="34" grpId="0"/>
      <p:bldP spid="42" grpId="0"/>
      <p:bldP spid="44" grpId="0" animBg="1"/>
      <p:bldP spid="46" grpId="0"/>
      <p:bldP spid="49" grpId="0"/>
      <p:bldP spid="5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1725734"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8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Switching Roles in the AWS Console</a:t>
            </a:r>
          </a:p>
        </p:txBody>
      </p:sp>
      <p:pic>
        <p:nvPicPr>
          <p:cNvPr id="10" name="Picture 9" descr="A picture containing text, tableware, plate, dishware&#10;&#10;Description automatically generated">
            <a:extLst>
              <a:ext uri="{FF2B5EF4-FFF2-40B4-BE49-F238E27FC236}">
                <a16:creationId xmlns:a16="http://schemas.microsoft.com/office/drawing/2014/main" id="{9A51A705-78E5-2CF9-3083-0D454319B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pic>
        <p:nvPicPr>
          <p:cNvPr id="11" name="Picture 10" descr="A blue sign with white text&#10;&#10;Description automatically generated with medium confidence">
            <a:extLst>
              <a:ext uri="{FF2B5EF4-FFF2-40B4-BE49-F238E27FC236}">
                <a16:creationId xmlns:a16="http://schemas.microsoft.com/office/drawing/2014/main" id="{BA1FFEF6-3796-F2EB-2BEB-0FC78ABA785C}"/>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562234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19">
            <a:extLst>
              <a:ext uri="{FF2B5EF4-FFF2-40B4-BE49-F238E27FC236}">
                <a16:creationId xmlns:a16="http://schemas.microsoft.com/office/drawing/2014/main" id="{00D6F358-065E-C1C5-4D49-540FC39D2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862" y="3041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2388C195-F5D0-9CDD-FFC5-C876597EC234}"/>
              </a:ext>
            </a:extLst>
          </p:cNvPr>
          <p:cNvSpPr txBox="1">
            <a:spLocks noChangeArrowheads="1"/>
          </p:cNvSpPr>
          <p:nvPr/>
        </p:nvSpPr>
        <p:spPr bwMode="auto">
          <a:xfrm>
            <a:off x="2402431" y="4185717"/>
            <a:ext cx="2582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j-lt"/>
                <a:ea typeface="Amazon Ember" panose="020B0603020204020204" pitchFamily="34" charset="0"/>
                <a:cs typeface="Arial" panose="020B0604020202020204" pitchFamily="34" charset="0"/>
              </a:rPr>
              <a:t>AWS Identity and Access Management (IAM)</a:t>
            </a:r>
          </a:p>
        </p:txBody>
      </p:sp>
      <p:pic>
        <p:nvPicPr>
          <p:cNvPr id="7" name="Picture 6" descr="Shape&#10;&#10;Description automatically generated with low confidence">
            <a:extLst>
              <a:ext uri="{FF2B5EF4-FFF2-40B4-BE49-F238E27FC236}">
                <a16:creationId xmlns:a16="http://schemas.microsoft.com/office/drawing/2014/main" id="{90CF94E2-A569-8C9E-E0BE-A26E035E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315" y="3250321"/>
            <a:ext cx="344658" cy="344658"/>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A3435DE5-D1CF-296D-F0DA-7B7ADB6A4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786" y="3144317"/>
            <a:ext cx="556666" cy="556666"/>
          </a:xfrm>
          <a:prstGeom prst="rect">
            <a:avLst/>
          </a:prstGeom>
        </p:spPr>
      </p:pic>
      <p:sp>
        <p:nvSpPr>
          <p:cNvPr id="9" name="Rectangle 8">
            <a:extLst>
              <a:ext uri="{FF2B5EF4-FFF2-40B4-BE49-F238E27FC236}">
                <a16:creationId xmlns:a16="http://schemas.microsoft.com/office/drawing/2014/main" id="{0314FF8A-47F8-048C-A538-C97C987F005B}"/>
              </a:ext>
            </a:extLst>
          </p:cNvPr>
          <p:cNvSpPr/>
          <p:nvPr/>
        </p:nvSpPr>
        <p:spPr>
          <a:xfrm>
            <a:off x="2345825"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tableware, plate, dishware&#10;&#10;Description automatically generated">
            <a:extLst>
              <a:ext uri="{FF2B5EF4-FFF2-40B4-BE49-F238E27FC236}">
                <a16:creationId xmlns:a16="http://schemas.microsoft.com/office/drawing/2014/main" id="{A6308582-DFA8-80F5-50F6-398729C95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663" y="3041650"/>
            <a:ext cx="1339660" cy="801563"/>
          </a:xfrm>
          <a:prstGeom prst="rect">
            <a:avLst/>
          </a:prstGeom>
        </p:spPr>
      </p:pic>
      <p:sp>
        <p:nvSpPr>
          <p:cNvPr id="11" name="Rectangle 10">
            <a:extLst>
              <a:ext uri="{FF2B5EF4-FFF2-40B4-BE49-F238E27FC236}">
                <a16:creationId xmlns:a16="http://schemas.microsoft.com/office/drawing/2014/main" id="{6108A265-BCF2-BB6C-6A62-29E5F905567A}"/>
              </a:ext>
            </a:extLst>
          </p:cNvPr>
          <p:cNvSpPr/>
          <p:nvPr/>
        </p:nvSpPr>
        <p:spPr>
          <a:xfrm>
            <a:off x="7010456"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1CED8F7-3424-1EE5-8894-89E4B2C5F64D}"/>
              </a:ext>
            </a:extLst>
          </p:cNvPr>
          <p:cNvCxnSpPr>
            <a:cxnSpLocks/>
            <a:stCxn id="9" idx="3"/>
            <a:endCxn id="11" idx="1"/>
          </p:cNvCxnSpPr>
          <p:nvPr/>
        </p:nvCxnSpPr>
        <p:spPr>
          <a:xfrm>
            <a:off x="5041900" y="3429000"/>
            <a:ext cx="196855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0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19">
            <a:extLst>
              <a:ext uri="{FF2B5EF4-FFF2-40B4-BE49-F238E27FC236}">
                <a16:creationId xmlns:a16="http://schemas.microsoft.com/office/drawing/2014/main" id="{00D6F358-065E-C1C5-4D49-540FC39D2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862" y="3041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2388C195-F5D0-9CDD-FFC5-C876597EC234}"/>
              </a:ext>
            </a:extLst>
          </p:cNvPr>
          <p:cNvSpPr txBox="1">
            <a:spLocks noChangeArrowheads="1"/>
          </p:cNvSpPr>
          <p:nvPr/>
        </p:nvSpPr>
        <p:spPr bwMode="auto">
          <a:xfrm>
            <a:off x="2402431" y="4185717"/>
            <a:ext cx="2582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j-lt"/>
                <a:ea typeface="Amazon Ember" panose="020B0603020204020204" pitchFamily="34" charset="0"/>
                <a:cs typeface="Arial" panose="020B0604020202020204" pitchFamily="34" charset="0"/>
              </a:rPr>
              <a:t>AWS Identity and Access Management (IAM)</a:t>
            </a:r>
          </a:p>
        </p:txBody>
      </p:sp>
      <p:pic>
        <p:nvPicPr>
          <p:cNvPr id="7" name="Picture 6" descr="Shape&#10;&#10;Description automatically generated with low confidence">
            <a:extLst>
              <a:ext uri="{FF2B5EF4-FFF2-40B4-BE49-F238E27FC236}">
                <a16:creationId xmlns:a16="http://schemas.microsoft.com/office/drawing/2014/main" id="{90CF94E2-A569-8C9E-E0BE-A26E035E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315" y="3250321"/>
            <a:ext cx="344658" cy="344658"/>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A3435DE5-D1CF-296D-F0DA-7B7ADB6A4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786" y="3144317"/>
            <a:ext cx="556666" cy="556666"/>
          </a:xfrm>
          <a:prstGeom prst="rect">
            <a:avLst/>
          </a:prstGeom>
        </p:spPr>
      </p:pic>
      <p:sp>
        <p:nvSpPr>
          <p:cNvPr id="9" name="Rectangle 8">
            <a:extLst>
              <a:ext uri="{FF2B5EF4-FFF2-40B4-BE49-F238E27FC236}">
                <a16:creationId xmlns:a16="http://schemas.microsoft.com/office/drawing/2014/main" id="{0314FF8A-47F8-048C-A538-C97C987F005B}"/>
              </a:ext>
            </a:extLst>
          </p:cNvPr>
          <p:cNvSpPr/>
          <p:nvPr/>
        </p:nvSpPr>
        <p:spPr>
          <a:xfrm>
            <a:off x="2345825"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tableware, plate, dishware&#10;&#10;Description automatically generated">
            <a:extLst>
              <a:ext uri="{FF2B5EF4-FFF2-40B4-BE49-F238E27FC236}">
                <a16:creationId xmlns:a16="http://schemas.microsoft.com/office/drawing/2014/main" id="{A6308582-DFA8-80F5-50F6-398729C95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663" y="3041650"/>
            <a:ext cx="1339660" cy="801563"/>
          </a:xfrm>
          <a:prstGeom prst="rect">
            <a:avLst/>
          </a:prstGeom>
        </p:spPr>
      </p:pic>
      <p:sp>
        <p:nvSpPr>
          <p:cNvPr id="11" name="Rectangle 10">
            <a:extLst>
              <a:ext uri="{FF2B5EF4-FFF2-40B4-BE49-F238E27FC236}">
                <a16:creationId xmlns:a16="http://schemas.microsoft.com/office/drawing/2014/main" id="{6108A265-BCF2-BB6C-6A62-29E5F905567A}"/>
              </a:ext>
            </a:extLst>
          </p:cNvPr>
          <p:cNvSpPr/>
          <p:nvPr/>
        </p:nvSpPr>
        <p:spPr>
          <a:xfrm>
            <a:off x="7010456"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1CED8F7-3424-1EE5-8894-89E4B2C5F64D}"/>
              </a:ext>
            </a:extLst>
          </p:cNvPr>
          <p:cNvCxnSpPr>
            <a:cxnSpLocks/>
            <a:stCxn id="9" idx="3"/>
            <a:endCxn id="11" idx="1"/>
          </p:cNvCxnSpPr>
          <p:nvPr/>
        </p:nvCxnSpPr>
        <p:spPr>
          <a:xfrm>
            <a:off x="5041900" y="3429000"/>
            <a:ext cx="196855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Multiplication Sign 1">
            <a:extLst>
              <a:ext uri="{FF2B5EF4-FFF2-40B4-BE49-F238E27FC236}">
                <a16:creationId xmlns:a16="http://schemas.microsoft.com/office/drawing/2014/main" id="{34AF8FA7-C57D-AC4C-79DB-B0A83081B947}"/>
              </a:ext>
            </a:extLst>
          </p:cNvPr>
          <p:cNvSpPr/>
          <p:nvPr/>
        </p:nvSpPr>
        <p:spPr>
          <a:xfrm>
            <a:off x="2402431" y="2303548"/>
            <a:ext cx="2582862" cy="258286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20D2CC9-AF19-12BC-D351-1096DAA5A59F}"/>
              </a:ext>
            </a:extLst>
          </p:cNvPr>
          <p:cNvSpPr txBox="1">
            <a:spLocks noChangeArrowheads="1"/>
          </p:cNvSpPr>
          <p:nvPr/>
        </p:nvSpPr>
        <p:spPr bwMode="auto">
          <a:xfrm>
            <a:off x="2424817" y="1813659"/>
            <a:ext cx="2582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mj-lt"/>
                <a:ea typeface="Amazon Ember" panose="020B0603020204020204" pitchFamily="34" charset="0"/>
                <a:cs typeface="Arial" panose="020B0604020202020204" pitchFamily="34" charset="0"/>
              </a:rPr>
              <a:t>Active Directory</a:t>
            </a:r>
          </a:p>
        </p:txBody>
      </p:sp>
      <p:sp>
        <p:nvSpPr>
          <p:cNvPr id="14" name="TextBox 13">
            <a:extLst>
              <a:ext uri="{FF2B5EF4-FFF2-40B4-BE49-F238E27FC236}">
                <a16:creationId xmlns:a16="http://schemas.microsoft.com/office/drawing/2014/main" id="{433B6EED-69DC-F026-84D5-61C77EC5A484}"/>
              </a:ext>
            </a:extLst>
          </p:cNvPr>
          <p:cNvSpPr txBox="1">
            <a:spLocks noChangeArrowheads="1"/>
          </p:cNvSpPr>
          <p:nvPr/>
        </p:nvSpPr>
        <p:spPr bwMode="auto">
          <a:xfrm>
            <a:off x="2345825" y="5293877"/>
            <a:ext cx="2582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mj-lt"/>
                <a:ea typeface="Amazon Ember" panose="020B0603020204020204" pitchFamily="34" charset="0"/>
                <a:cs typeface="Arial" panose="020B0604020202020204" pitchFamily="34" charset="0"/>
              </a:rPr>
              <a:t>Google</a:t>
            </a:r>
          </a:p>
        </p:txBody>
      </p:sp>
    </p:spTree>
    <p:extLst>
      <p:ext uri="{BB962C8B-B14F-4D97-AF65-F5344CB8AC3E}">
        <p14:creationId xmlns:p14="http://schemas.microsoft.com/office/powerpoint/2010/main" val="3263116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19">
            <a:extLst>
              <a:ext uri="{FF2B5EF4-FFF2-40B4-BE49-F238E27FC236}">
                <a16:creationId xmlns:a16="http://schemas.microsoft.com/office/drawing/2014/main" id="{00D6F358-065E-C1C5-4D49-540FC39D2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862" y="30416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2388C195-F5D0-9CDD-FFC5-C876597EC234}"/>
              </a:ext>
            </a:extLst>
          </p:cNvPr>
          <p:cNvSpPr txBox="1">
            <a:spLocks noChangeArrowheads="1"/>
          </p:cNvSpPr>
          <p:nvPr/>
        </p:nvSpPr>
        <p:spPr bwMode="auto">
          <a:xfrm>
            <a:off x="2402431" y="4185717"/>
            <a:ext cx="25828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dirty="0">
                <a:latin typeface="+mj-lt"/>
                <a:ea typeface="Amazon Ember" panose="020B0603020204020204" pitchFamily="34" charset="0"/>
                <a:cs typeface="Arial" panose="020B0604020202020204" pitchFamily="34" charset="0"/>
              </a:rPr>
              <a:t>AWS Identity and Access Management (IAM)</a:t>
            </a:r>
          </a:p>
        </p:txBody>
      </p:sp>
      <p:pic>
        <p:nvPicPr>
          <p:cNvPr id="7" name="Picture 6" descr="Shape&#10;&#10;Description automatically generated with low confidence">
            <a:extLst>
              <a:ext uri="{FF2B5EF4-FFF2-40B4-BE49-F238E27FC236}">
                <a16:creationId xmlns:a16="http://schemas.microsoft.com/office/drawing/2014/main" id="{90CF94E2-A569-8C9E-E0BE-A26E035E7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0315" y="3250321"/>
            <a:ext cx="344658" cy="344658"/>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A3435DE5-D1CF-296D-F0DA-7B7ADB6A4D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8786" y="3144317"/>
            <a:ext cx="556666" cy="556666"/>
          </a:xfrm>
          <a:prstGeom prst="rect">
            <a:avLst/>
          </a:prstGeom>
        </p:spPr>
      </p:pic>
      <p:sp>
        <p:nvSpPr>
          <p:cNvPr id="9" name="Rectangle 8">
            <a:extLst>
              <a:ext uri="{FF2B5EF4-FFF2-40B4-BE49-F238E27FC236}">
                <a16:creationId xmlns:a16="http://schemas.microsoft.com/office/drawing/2014/main" id="{0314FF8A-47F8-048C-A538-C97C987F005B}"/>
              </a:ext>
            </a:extLst>
          </p:cNvPr>
          <p:cNvSpPr/>
          <p:nvPr/>
        </p:nvSpPr>
        <p:spPr>
          <a:xfrm>
            <a:off x="2345825"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tableware, plate, dishware&#10;&#10;Description automatically generated">
            <a:extLst>
              <a:ext uri="{FF2B5EF4-FFF2-40B4-BE49-F238E27FC236}">
                <a16:creationId xmlns:a16="http://schemas.microsoft.com/office/drawing/2014/main" id="{A6308582-DFA8-80F5-50F6-398729C951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8663" y="3041650"/>
            <a:ext cx="1339660" cy="801563"/>
          </a:xfrm>
          <a:prstGeom prst="rect">
            <a:avLst/>
          </a:prstGeom>
        </p:spPr>
      </p:pic>
      <p:sp>
        <p:nvSpPr>
          <p:cNvPr id="11" name="Rectangle 10">
            <a:extLst>
              <a:ext uri="{FF2B5EF4-FFF2-40B4-BE49-F238E27FC236}">
                <a16:creationId xmlns:a16="http://schemas.microsoft.com/office/drawing/2014/main" id="{6108A265-BCF2-BB6C-6A62-29E5F905567A}"/>
              </a:ext>
            </a:extLst>
          </p:cNvPr>
          <p:cNvSpPr/>
          <p:nvPr/>
        </p:nvSpPr>
        <p:spPr>
          <a:xfrm>
            <a:off x="7010456" y="2736850"/>
            <a:ext cx="2696075"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1CED8F7-3424-1EE5-8894-89E4B2C5F64D}"/>
              </a:ext>
            </a:extLst>
          </p:cNvPr>
          <p:cNvCxnSpPr>
            <a:cxnSpLocks/>
            <a:stCxn id="9" idx="3"/>
            <a:endCxn id="11" idx="1"/>
          </p:cNvCxnSpPr>
          <p:nvPr/>
        </p:nvCxnSpPr>
        <p:spPr>
          <a:xfrm>
            <a:off x="5041900" y="3429000"/>
            <a:ext cx="196855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Multiplication Sign 1">
            <a:extLst>
              <a:ext uri="{FF2B5EF4-FFF2-40B4-BE49-F238E27FC236}">
                <a16:creationId xmlns:a16="http://schemas.microsoft.com/office/drawing/2014/main" id="{34AF8FA7-C57D-AC4C-79DB-B0A83081B947}"/>
              </a:ext>
            </a:extLst>
          </p:cNvPr>
          <p:cNvSpPr/>
          <p:nvPr/>
        </p:nvSpPr>
        <p:spPr>
          <a:xfrm>
            <a:off x="2402431" y="2303548"/>
            <a:ext cx="2582862" cy="2582862"/>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20D2CC9-AF19-12BC-D351-1096DAA5A59F}"/>
              </a:ext>
            </a:extLst>
          </p:cNvPr>
          <p:cNvSpPr txBox="1">
            <a:spLocks noChangeArrowheads="1"/>
          </p:cNvSpPr>
          <p:nvPr/>
        </p:nvSpPr>
        <p:spPr bwMode="auto">
          <a:xfrm>
            <a:off x="2424817" y="1813659"/>
            <a:ext cx="2582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mj-lt"/>
                <a:ea typeface="Amazon Ember" panose="020B0603020204020204" pitchFamily="34" charset="0"/>
                <a:cs typeface="Arial" panose="020B0604020202020204" pitchFamily="34" charset="0"/>
              </a:rPr>
              <a:t>Active Directory</a:t>
            </a:r>
          </a:p>
        </p:txBody>
      </p:sp>
      <p:sp>
        <p:nvSpPr>
          <p:cNvPr id="14" name="TextBox 13">
            <a:extLst>
              <a:ext uri="{FF2B5EF4-FFF2-40B4-BE49-F238E27FC236}">
                <a16:creationId xmlns:a16="http://schemas.microsoft.com/office/drawing/2014/main" id="{433B6EED-69DC-F026-84D5-61C77EC5A484}"/>
              </a:ext>
            </a:extLst>
          </p:cNvPr>
          <p:cNvSpPr txBox="1">
            <a:spLocks noChangeArrowheads="1"/>
          </p:cNvSpPr>
          <p:nvPr/>
        </p:nvSpPr>
        <p:spPr bwMode="auto">
          <a:xfrm>
            <a:off x="2345825" y="5293877"/>
            <a:ext cx="2582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b="1" dirty="0">
                <a:latin typeface="+mj-lt"/>
                <a:ea typeface="Amazon Ember" panose="020B0603020204020204" pitchFamily="34" charset="0"/>
                <a:cs typeface="Arial" panose="020B0604020202020204" pitchFamily="34" charset="0"/>
              </a:rPr>
              <a:t>Google</a:t>
            </a:r>
          </a:p>
        </p:txBody>
      </p:sp>
      <p:sp>
        <p:nvSpPr>
          <p:cNvPr id="15" name="Rectangle 14">
            <a:extLst>
              <a:ext uri="{FF2B5EF4-FFF2-40B4-BE49-F238E27FC236}">
                <a16:creationId xmlns:a16="http://schemas.microsoft.com/office/drawing/2014/main" id="{FB76CA5F-596D-84F6-2F98-F4436F036298}"/>
              </a:ext>
            </a:extLst>
          </p:cNvPr>
          <p:cNvSpPr/>
          <p:nvPr/>
        </p:nvSpPr>
        <p:spPr>
          <a:xfrm>
            <a:off x="0" y="0"/>
            <a:ext cx="12192000" cy="6858000"/>
          </a:xfrm>
          <a:prstGeom prst="rect">
            <a:avLst/>
          </a:prstGeom>
          <a:solidFill>
            <a:schemeClr val="tx1">
              <a:lumMod val="50000"/>
              <a:lumOff val="5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4572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mn-cs"/>
              </a:rPr>
              <a:t>Identity Federation</a:t>
            </a:r>
            <a:endParaRPr kumimoji="0" lang="en-US" sz="36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857250" marR="0" lvl="0" indent="-8572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5969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tableware, plate, dishware&#10;&#10;Description automatically generated">
            <a:extLst>
              <a:ext uri="{FF2B5EF4-FFF2-40B4-BE49-F238E27FC236}">
                <a16:creationId xmlns:a16="http://schemas.microsoft.com/office/drawing/2014/main" id="{A6308582-DFA8-80F5-50F6-398729C95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559" y="4616563"/>
            <a:ext cx="1339660" cy="801563"/>
          </a:xfrm>
          <a:prstGeom prst="rect">
            <a:avLst/>
          </a:prstGeom>
        </p:spPr>
      </p:pic>
      <p:sp>
        <p:nvSpPr>
          <p:cNvPr id="11" name="Rectangle 10">
            <a:extLst>
              <a:ext uri="{FF2B5EF4-FFF2-40B4-BE49-F238E27FC236}">
                <a16:creationId xmlns:a16="http://schemas.microsoft.com/office/drawing/2014/main" id="{6108A265-BCF2-BB6C-6A62-29E5F905567A}"/>
              </a:ext>
            </a:extLst>
          </p:cNvPr>
          <p:cNvSpPr/>
          <p:nvPr/>
        </p:nvSpPr>
        <p:spPr>
          <a:xfrm>
            <a:off x="6744173" y="4325195"/>
            <a:ext cx="2102433" cy="1384300"/>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2C90D8E-3F11-A4A9-124B-A491B461ACFD}"/>
              </a:ext>
            </a:extLst>
          </p:cNvPr>
          <p:cNvSpPr txBox="1"/>
          <p:nvPr/>
        </p:nvSpPr>
        <p:spPr>
          <a:xfrm>
            <a:off x="2881193" y="2934263"/>
            <a:ext cx="1805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User</a:t>
            </a:r>
          </a:p>
        </p:txBody>
      </p:sp>
      <p:pic>
        <p:nvPicPr>
          <p:cNvPr id="16" name="Picture 15" descr="Shape&#10;&#10;Description automatically generated with low confidence">
            <a:extLst>
              <a:ext uri="{FF2B5EF4-FFF2-40B4-BE49-F238E27FC236}">
                <a16:creationId xmlns:a16="http://schemas.microsoft.com/office/drawing/2014/main" id="{0F8E462D-8295-C268-711F-F7E0714D2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226" y="2003611"/>
            <a:ext cx="949422" cy="949422"/>
          </a:xfrm>
          <a:prstGeom prst="rect">
            <a:avLst/>
          </a:prstGeom>
        </p:spPr>
      </p:pic>
      <p:sp>
        <p:nvSpPr>
          <p:cNvPr id="22" name="Rectangle 21">
            <a:extLst>
              <a:ext uri="{FF2B5EF4-FFF2-40B4-BE49-F238E27FC236}">
                <a16:creationId xmlns:a16="http://schemas.microsoft.com/office/drawing/2014/main" id="{A3FBE737-F78B-A5D2-8F85-EF0DD7C315A7}"/>
              </a:ext>
            </a:extLst>
          </p:cNvPr>
          <p:cNvSpPr/>
          <p:nvPr/>
        </p:nvSpPr>
        <p:spPr>
          <a:xfrm>
            <a:off x="6744173" y="1681837"/>
            <a:ext cx="2102433" cy="1613309"/>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0927B65-33E8-E4AE-9EB6-85E087986672}"/>
              </a:ext>
            </a:extLst>
          </p:cNvPr>
          <p:cNvSpPr txBox="1"/>
          <p:nvPr/>
        </p:nvSpPr>
        <p:spPr>
          <a:xfrm>
            <a:off x="6785820" y="1976747"/>
            <a:ext cx="198001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a:ea typeface="+mn-ea"/>
                <a:cs typeface="+mn-cs"/>
              </a:rPr>
              <a:t>Identity</a:t>
            </a:r>
            <a:r>
              <a:rPr kumimoji="0" lang="en-US" sz="2000" b="0" i="0" u="none" strike="noStrike" kern="1200" cap="none" spc="0" normalizeH="0" noProof="0" dirty="0">
                <a:ln>
                  <a:noFill/>
                </a:ln>
                <a:solidFill>
                  <a:prstClr val="black"/>
                </a:solidFill>
                <a:effectLst/>
                <a:uLnTx/>
                <a:uFillTx/>
                <a:latin typeface="Trebuchet MS" panose="020B0603020202020204"/>
                <a:ea typeface="+mn-ea"/>
                <a:cs typeface="+mn-cs"/>
              </a:rPr>
              <a:t> Provider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aseline="0" dirty="0">
                <a:solidFill>
                  <a:prstClr val="black"/>
                </a:solidFill>
                <a:latin typeface="Trebuchet MS" panose="020B0603020202020204"/>
              </a:rPr>
              <a:t>(e.g.,</a:t>
            </a:r>
            <a:r>
              <a:rPr lang="en-US" sz="1200" dirty="0">
                <a:solidFill>
                  <a:prstClr val="black"/>
                </a:solidFill>
                <a:latin typeface="Trebuchet MS" panose="020B0603020202020204"/>
              </a:rPr>
              <a:t> Active Directory, Google)</a:t>
            </a:r>
            <a:endParaRPr kumimoji="0" lang="en-US" sz="1200" b="0" i="0" u="none" strike="noStrike" kern="1200" cap="none" spc="0" normalizeH="0" baseline="0" noProof="0" dirty="0">
              <a:ln>
                <a:noFill/>
              </a:ln>
              <a:solidFill>
                <a:prstClr val="black"/>
              </a:solidFill>
              <a:effectLst/>
              <a:uLnTx/>
              <a:uFillTx/>
              <a:latin typeface="Trebuchet MS" panose="020B0603020202020204"/>
            </a:endParaRPr>
          </a:p>
        </p:txBody>
      </p:sp>
      <p:sp>
        <p:nvSpPr>
          <p:cNvPr id="26" name="Oval 25">
            <a:extLst>
              <a:ext uri="{FF2B5EF4-FFF2-40B4-BE49-F238E27FC236}">
                <a16:creationId xmlns:a16="http://schemas.microsoft.com/office/drawing/2014/main" id="{F3688A2E-246F-A08E-8602-E6D5AF621F00}"/>
              </a:ext>
            </a:extLst>
          </p:cNvPr>
          <p:cNvSpPr/>
          <p:nvPr/>
        </p:nvSpPr>
        <p:spPr>
          <a:xfrm>
            <a:off x="4972718" y="1698652"/>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6" name="Oval 35">
            <a:extLst>
              <a:ext uri="{FF2B5EF4-FFF2-40B4-BE49-F238E27FC236}">
                <a16:creationId xmlns:a16="http://schemas.microsoft.com/office/drawing/2014/main" id="{389A151D-6DA9-BE04-17F2-AAA43E664D8D}"/>
              </a:ext>
            </a:extLst>
          </p:cNvPr>
          <p:cNvSpPr/>
          <p:nvPr/>
        </p:nvSpPr>
        <p:spPr>
          <a:xfrm>
            <a:off x="7125559" y="3579338"/>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7" name="TextBox 36">
            <a:extLst>
              <a:ext uri="{FF2B5EF4-FFF2-40B4-BE49-F238E27FC236}">
                <a16:creationId xmlns:a16="http://schemas.microsoft.com/office/drawing/2014/main" id="{3A975060-6B80-415D-FB10-FFB5D46855C8}"/>
              </a:ext>
            </a:extLst>
          </p:cNvPr>
          <p:cNvSpPr txBox="1"/>
          <p:nvPr/>
        </p:nvSpPr>
        <p:spPr>
          <a:xfrm>
            <a:off x="7896260" y="3560794"/>
            <a:ext cx="1739144"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Establish</a:t>
            </a:r>
            <a:r>
              <a:rPr kumimoji="0" lang="en-US" sz="1400" b="0" i="0" u="none" strike="noStrike" kern="1200" cap="none" spc="0" normalizeH="0" noProof="0" dirty="0">
                <a:ln>
                  <a:noFill/>
                </a:ln>
                <a:solidFill>
                  <a:prstClr val="black"/>
                </a:solidFill>
                <a:effectLst/>
                <a:uLnTx/>
                <a:uFillTx/>
                <a:latin typeface="Trebuchet MS" panose="020B0603020202020204"/>
                <a:ea typeface="+mn-ea"/>
                <a:cs typeface="+mn-cs"/>
              </a:rPr>
              <a:t> trust with identity provider</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cxnSp>
        <p:nvCxnSpPr>
          <p:cNvPr id="38" name="Straight Arrow Connector 37">
            <a:extLst>
              <a:ext uri="{FF2B5EF4-FFF2-40B4-BE49-F238E27FC236}">
                <a16:creationId xmlns:a16="http://schemas.microsoft.com/office/drawing/2014/main" id="{0D3B0BDF-DE5A-1883-9A97-2F24AE3DE18B}"/>
              </a:ext>
            </a:extLst>
          </p:cNvPr>
          <p:cNvCxnSpPr>
            <a:cxnSpLocks/>
            <a:stCxn id="11" idx="0"/>
            <a:endCxn id="22" idx="2"/>
          </p:cNvCxnSpPr>
          <p:nvPr/>
        </p:nvCxnSpPr>
        <p:spPr>
          <a:xfrm flipV="1">
            <a:off x="7795390" y="3295146"/>
            <a:ext cx="0" cy="1030049"/>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B69618F-24F9-3BB6-3FB1-E0EB4DE9672C}"/>
              </a:ext>
            </a:extLst>
          </p:cNvPr>
          <p:cNvSpPr/>
          <p:nvPr/>
        </p:nvSpPr>
        <p:spPr>
          <a:xfrm>
            <a:off x="2731298" y="1708701"/>
            <a:ext cx="2102433" cy="1613309"/>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986EC5F8-38B0-060D-D731-ACB001B861CA}"/>
              </a:ext>
            </a:extLst>
          </p:cNvPr>
          <p:cNvCxnSpPr>
            <a:cxnSpLocks/>
          </p:cNvCxnSpPr>
          <p:nvPr/>
        </p:nvCxnSpPr>
        <p:spPr>
          <a:xfrm>
            <a:off x="4833731" y="2254347"/>
            <a:ext cx="1952089"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CB575BF-A36F-CC55-480B-29A15EB98C73}"/>
              </a:ext>
            </a:extLst>
          </p:cNvPr>
          <p:cNvSpPr txBox="1"/>
          <p:nvPr/>
        </p:nvSpPr>
        <p:spPr>
          <a:xfrm>
            <a:off x="5420564" y="1775595"/>
            <a:ext cx="111428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Logs in</a:t>
            </a:r>
          </a:p>
        </p:txBody>
      </p:sp>
      <p:cxnSp>
        <p:nvCxnSpPr>
          <p:cNvPr id="46" name="Straight Arrow Connector 45">
            <a:extLst>
              <a:ext uri="{FF2B5EF4-FFF2-40B4-BE49-F238E27FC236}">
                <a16:creationId xmlns:a16="http://schemas.microsoft.com/office/drawing/2014/main" id="{C9E363C8-1E82-F2F6-C56B-B67BDF839654}"/>
              </a:ext>
            </a:extLst>
          </p:cNvPr>
          <p:cNvCxnSpPr>
            <a:cxnSpLocks/>
          </p:cNvCxnSpPr>
          <p:nvPr/>
        </p:nvCxnSpPr>
        <p:spPr>
          <a:xfrm flipH="1">
            <a:off x="4833731" y="2996643"/>
            <a:ext cx="1910442"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7DFA2F1-666A-4D00-4188-514313AD09EC}"/>
              </a:ext>
            </a:extLst>
          </p:cNvPr>
          <p:cNvSpPr/>
          <p:nvPr/>
        </p:nvSpPr>
        <p:spPr>
          <a:xfrm>
            <a:off x="6201734" y="2468958"/>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51" name="TextBox 50">
            <a:extLst>
              <a:ext uri="{FF2B5EF4-FFF2-40B4-BE49-F238E27FC236}">
                <a16:creationId xmlns:a16="http://schemas.microsoft.com/office/drawing/2014/main" id="{DA2241D5-0AF5-0909-935A-AFCF41225239}"/>
              </a:ext>
            </a:extLst>
          </p:cNvPr>
          <p:cNvSpPr txBox="1"/>
          <p:nvPr/>
        </p:nvSpPr>
        <p:spPr>
          <a:xfrm>
            <a:off x="5043055" y="2429813"/>
            <a:ext cx="1126035"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Returns</a:t>
            </a:r>
            <a:b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b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credentials</a:t>
            </a:r>
          </a:p>
        </p:txBody>
      </p:sp>
      <p:cxnSp>
        <p:nvCxnSpPr>
          <p:cNvPr id="53" name="Connector: Elbow 52">
            <a:extLst>
              <a:ext uri="{FF2B5EF4-FFF2-40B4-BE49-F238E27FC236}">
                <a16:creationId xmlns:a16="http://schemas.microsoft.com/office/drawing/2014/main" id="{8464AF8A-10A1-27A1-9CFC-68773FC54C5E}"/>
              </a:ext>
            </a:extLst>
          </p:cNvPr>
          <p:cNvCxnSpPr>
            <a:cxnSpLocks/>
            <a:stCxn id="41" idx="2"/>
            <a:endCxn id="11" idx="1"/>
          </p:cNvCxnSpPr>
          <p:nvPr/>
        </p:nvCxnSpPr>
        <p:spPr>
          <a:xfrm rot="16200000" flipH="1">
            <a:off x="4415677" y="2688848"/>
            <a:ext cx="1695335" cy="2961658"/>
          </a:xfrm>
          <a:prstGeom prst="bentConnector2">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A2C819E2-4526-57E2-CC32-BECFC5E28970}"/>
              </a:ext>
            </a:extLst>
          </p:cNvPr>
          <p:cNvSpPr/>
          <p:nvPr/>
        </p:nvSpPr>
        <p:spPr>
          <a:xfrm>
            <a:off x="3941147" y="4152108"/>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56" name="TextBox 55">
            <a:extLst>
              <a:ext uri="{FF2B5EF4-FFF2-40B4-BE49-F238E27FC236}">
                <a16:creationId xmlns:a16="http://schemas.microsoft.com/office/drawing/2014/main" id="{E27D815F-3BDC-35CE-8099-076AA8A1EB01}"/>
              </a:ext>
            </a:extLst>
          </p:cNvPr>
          <p:cNvSpPr txBox="1"/>
          <p:nvPr/>
        </p:nvSpPr>
        <p:spPr>
          <a:xfrm>
            <a:off x="3871685" y="4631361"/>
            <a:ext cx="1114285"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Access AWS</a:t>
            </a:r>
          </a:p>
        </p:txBody>
      </p:sp>
      <p:sp>
        <p:nvSpPr>
          <p:cNvPr id="57" name="Title 50">
            <a:extLst>
              <a:ext uri="{FF2B5EF4-FFF2-40B4-BE49-F238E27FC236}">
                <a16:creationId xmlns:a16="http://schemas.microsoft.com/office/drawing/2014/main" id="{BEF035EA-771C-E8A5-B24E-0D5F1F0905DA}"/>
              </a:ext>
            </a:extLst>
          </p:cNvPr>
          <p:cNvSpPr txBox="1">
            <a:spLocks/>
          </p:cNvSpPr>
          <p:nvPr/>
        </p:nvSpPr>
        <p:spPr>
          <a:xfrm>
            <a:off x="838200" y="570865"/>
            <a:ext cx="105156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Identity Federation</a:t>
            </a:r>
          </a:p>
        </p:txBody>
      </p:sp>
    </p:spTree>
    <p:extLst>
      <p:ext uri="{BB962C8B-B14F-4D97-AF65-F5344CB8AC3E}">
        <p14:creationId xmlns:p14="http://schemas.microsoft.com/office/powerpoint/2010/main" val="216602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P spid="41" grpId="0" animBg="1"/>
      <p:bldP spid="45" grpId="0"/>
      <p:bldP spid="50" grpId="0" animBg="1"/>
      <p:bldP spid="51" grpId="0"/>
      <p:bldP spid="55" grpId="0" animBg="1"/>
      <p:bldP spid="5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7BFFA70-87CA-4618-9065-968B157587D6}"/>
              </a:ext>
            </a:extLst>
          </p:cNvPr>
          <p:cNvSpPr>
            <a:spLocks noGrp="1"/>
          </p:cNvSpPr>
          <p:nvPr>
            <p:ph sz="quarter" idx="14"/>
          </p:nvPr>
        </p:nvSpPr>
        <p:spPr/>
        <p:txBody>
          <a:bodyPr/>
          <a:lstStyle/>
          <a:p>
            <a:r>
              <a:rPr lang="en-US" dirty="0"/>
              <a:t>Identity Providers</a:t>
            </a:r>
          </a:p>
        </p:txBody>
      </p:sp>
      <p:sp>
        <p:nvSpPr>
          <p:cNvPr id="5" name="Text Placeholder 4">
            <a:extLst>
              <a:ext uri="{FF2B5EF4-FFF2-40B4-BE49-F238E27FC236}">
                <a16:creationId xmlns:a16="http://schemas.microsoft.com/office/drawing/2014/main" id="{053B0B47-D67B-47C3-9127-AF61E703DEA9}"/>
              </a:ext>
            </a:extLst>
          </p:cNvPr>
          <p:cNvSpPr>
            <a:spLocks noGrp="1"/>
          </p:cNvSpPr>
          <p:nvPr>
            <p:ph type="body" sz="quarter" idx="10"/>
          </p:nvPr>
        </p:nvSpPr>
        <p:spPr/>
        <p:txBody>
          <a:bodyPr/>
          <a:lstStyle/>
          <a:p>
            <a:r>
              <a:rPr lang="en-US" sz="2800" dirty="0">
                <a:latin typeface="+mj-lt"/>
              </a:rPr>
              <a:t>Amazon Cognito</a:t>
            </a:r>
          </a:p>
          <a:p>
            <a:pPr lvl="1"/>
            <a:r>
              <a:rPr lang="en-US" sz="1800" dirty="0">
                <a:latin typeface="+mj-lt"/>
              </a:rPr>
              <a:t>Recommended for mobile and web-based applications</a:t>
            </a:r>
          </a:p>
          <a:p>
            <a:pPr lvl="1"/>
            <a:r>
              <a:rPr lang="en-US" sz="1800" dirty="0">
                <a:latin typeface="+mj-lt"/>
              </a:rPr>
              <a:t>Does most of the behind-the-scenes work for you</a:t>
            </a:r>
          </a:p>
          <a:p>
            <a:pPr lvl="1"/>
            <a:r>
              <a:rPr lang="en-US" sz="1800" dirty="0">
                <a:latin typeface="+mj-lt"/>
              </a:rPr>
              <a:t>Supports anonymous sign-ins</a:t>
            </a:r>
          </a:p>
          <a:p>
            <a:r>
              <a:rPr lang="en-US" sz="2800" dirty="0">
                <a:latin typeface="+mj-lt"/>
              </a:rPr>
              <a:t>Web Identity Federation</a:t>
            </a:r>
          </a:p>
          <a:p>
            <a:pPr lvl="1"/>
            <a:r>
              <a:rPr lang="en-US" sz="1800" dirty="0">
                <a:latin typeface="+mj-lt"/>
              </a:rPr>
              <a:t>No longer recommended, but works with Amazon, Facebook, Google, or any provider compatible with OpenID Connect (</a:t>
            </a:r>
            <a:r>
              <a:rPr lang="en-US" sz="1800" dirty="0" err="1">
                <a:latin typeface="+mj-lt"/>
              </a:rPr>
              <a:t>OIDC</a:t>
            </a:r>
            <a:r>
              <a:rPr lang="en-US" sz="1800" dirty="0">
                <a:latin typeface="+mj-lt"/>
              </a:rPr>
              <a:t>)</a:t>
            </a:r>
          </a:p>
          <a:p>
            <a:r>
              <a:rPr lang="en-US" sz="2800" dirty="0">
                <a:latin typeface="+mj-lt"/>
              </a:rPr>
              <a:t>SAML 2.0</a:t>
            </a:r>
          </a:p>
          <a:p>
            <a:pPr lvl="1"/>
            <a:r>
              <a:rPr lang="en-US" sz="1800" dirty="0"/>
              <a:t>Older way of doing things</a:t>
            </a:r>
          </a:p>
          <a:p>
            <a:pPr lvl="1"/>
            <a:r>
              <a:rPr lang="en-US" sz="1800" dirty="0">
                <a:latin typeface="+mj-lt"/>
              </a:rPr>
              <a:t>Examples: Active Directory, Active Directory Federated Services (</a:t>
            </a:r>
            <a:r>
              <a:rPr lang="en-US" sz="1800" dirty="0" err="1">
                <a:latin typeface="+mj-lt"/>
              </a:rPr>
              <a:t>ADFS</a:t>
            </a:r>
            <a:r>
              <a:rPr lang="en-US" sz="1800" dirty="0">
                <a:latin typeface="+mj-lt"/>
              </a:rPr>
              <a:t>)</a:t>
            </a:r>
          </a:p>
          <a:p>
            <a:r>
              <a:rPr lang="en-US" sz="2800" dirty="0">
                <a:latin typeface="+mj-lt"/>
              </a:rPr>
              <a:t>Custom Identity Broker</a:t>
            </a:r>
          </a:p>
          <a:p>
            <a:pPr lvl="1"/>
            <a:r>
              <a:rPr lang="en-US" sz="1800" dirty="0">
                <a:latin typeface="+mj-lt"/>
              </a:rPr>
              <a:t>Use when identity provider is not compatible with </a:t>
            </a:r>
            <a:br>
              <a:rPr lang="en-US" sz="1800" dirty="0">
                <a:latin typeface="+mj-lt"/>
              </a:rPr>
            </a:br>
            <a:r>
              <a:rPr lang="en-US" sz="1800" dirty="0">
                <a:latin typeface="+mj-lt"/>
              </a:rPr>
              <a:t>SAML 2.0</a:t>
            </a:r>
          </a:p>
        </p:txBody>
      </p:sp>
    </p:spTree>
    <p:extLst>
      <p:ext uri="{BB962C8B-B14F-4D97-AF65-F5344CB8AC3E}">
        <p14:creationId xmlns:p14="http://schemas.microsoft.com/office/powerpoint/2010/main" val="363581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FA8DA1-BB2B-D312-3166-E6693449FFED}"/>
              </a:ext>
            </a:extLst>
          </p:cNvPr>
          <p:cNvSpPr/>
          <p:nvPr/>
        </p:nvSpPr>
        <p:spPr>
          <a:xfrm>
            <a:off x="7049206" y="1678034"/>
            <a:ext cx="3420540" cy="4875166"/>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19B2C1A-93FD-CED9-B3B2-4527A2ABCC4A}"/>
              </a:ext>
            </a:extLst>
          </p:cNvPr>
          <p:cNvSpPr txBox="1"/>
          <p:nvPr/>
        </p:nvSpPr>
        <p:spPr>
          <a:xfrm>
            <a:off x="1071872" y="2901210"/>
            <a:ext cx="180548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User</a:t>
            </a:r>
          </a:p>
        </p:txBody>
      </p:sp>
      <p:pic>
        <p:nvPicPr>
          <p:cNvPr id="9" name="Picture 8" descr="Shape&#10;&#10;Description automatically generated with low confidence">
            <a:extLst>
              <a:ext uri="{FF2B5EF4-FFF2-40B4-BE49-F238E27FC236}">
                <a16:creationId xmlns:a16="http://schemas.microsoft.com/office/drawing/2014/main" id="{EB9B473A-BC53-7359-8BD4-F5D27E116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629" y="2159136"/>
            <a:ext cx="703974" cy="703974"/>
          </a:xfrm>
          <a:prstGeom prst="rect">
            <a:avLst/>
          </a:prstGeom>
        </p:spPr>
      </p:pic>
      <p:sp>
        <p:nvSpPr>
          <p:cNvPr id="12" name="Oval 11">
            <a:extLst>
              <a:ext uri="{FF2B5EF4-FFF2-40B4-BE49-F238E27FC236}">
                <a16:creationId xmlns:a16="http://schemas.microsoft.com/office/drawing/2014/main" id="{E49899ED-87EE-05BF-2F08-EAF22FDE2395}"/>
              </a:ext>
            </a:extLst>
          </p:cNvPr>
          <p:cNvSpPr/>
          <p:nvPr/>
        </p:nvSpPr>
        <p:spPr>
          <a:xfrm>
            <a:off x="4309006" y="3009156"/>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8" name="TextBox 17">
            <a:extLst>
              <a:ext uri="{FF2B5EF4-FFF2-40B4-BE49-F238E27FC236}">
                <a16:creationId xmlns:a16="http://schemas.microsoft.com/office/drawing/2014/main" id="{FE68B442-39E8-8898-6C1C-845FBF3489D3}"/>
              </a:ext>
            </a:extLst>
          </p:cNvPr>
          <p:cNvSpPr txBox="1"/>
          <p:nvPr/>
        </p:nvSpPr>
        <p:spPr>
          <a:xfrm>
            <a:off x="2764821" y="2034854"/>
            <a:ext cx="1623033"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Launches the app</a:t>
            </a:r>
          </a:p>
        </p:txBody>
      </p:sp>
      <p:cxnSp>
        <p:nvCxnSpPr>
          <p:cNvPr id="22" name="Connector: Elbow 21">
            <a:extLst>
              <a:ext uri="{FF2B5EF4-FFF2-40B4-BE49-F238E27FC236}">
                <a16:creationId xmlns:a16="http://schemas.microsoft.com/office/drawing/2014/main" id="{6F852984-A860-CBD8-2D4B-59DDE1866797}"/>
              </a:ext>
            </a:extLst>
          </p:cNvPr>
          <p:cNvCxnSpPr>
            <a:cxnSpLocks/>
            <a:stCxn id="27" idx="2"/>
            <a:endCxn id="35" idx="3"/>
          </p:cNvCxnSpPr>
          <p:nvPr/>
        </p:nvCxnSpPr>
        <p:spPr>
          <a:xfrm rot="5400000">
            <a:off x="2995807" y="2408228"/>
            <a:ext cx="1415738" cy="2325502"/>
          </a:xfrm>
          <a:prstGeom prst="bentConnector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itle 50">
            <a:extLst>
              <a:ext uri="{FF2B5EF4-FFF2-40B4-BE49-F238E27FC236}">
                <a16:creationId xmlns:a16="http://schemas.microsoft.com/office/drawing/2014/main" id="{EFF2AB19-F720-C968-26D9-825AED97D7B7}"/>
              </a:ext>
            </a:extLst>
          </p:cNvPr>
          <p:cNvSpPr txBox="1">
            <a:spLocks/>
          </p:cNvSpPr>
          <p:nvPr/>
        </p:nvSpPr>
        <p:spPr>
          <a:xfrm>
            <a:off x="419100" y="596638"/>
            <a:ext cx="11353800" cy="5438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t>Cognito with a Mobile App and Google Login</a:t>
            </a:r>
          </a:p>
        </p:txBody>
      </p:sp>
      <p:pic>
        <p:nvPicPr>
          <p:cNvPr id="27" name="Picture 26" descr="A picture containing text, monitor&#10;&#10;Description automatically generated">
            <a:extLst>
              <a:ext uri="{FF2B5EF4-FFF2-40B4-BE49-F238E27FC236}">
                <a16:creationId xmlns:a16="http://schemas.microsoft.com/office/drawing/2014/main" id="{C1ED7D78-B78B-7E82-D15D-A8534716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439" y="2159135"/>
            <a:ext cx="703975" cy="703975"/>
          </a:xfrm>
          <a:prstGeom prst="rect">
            <a:avLst/>
          </a:prstGeom>
        </p:spPr>
      </p:pic>
      <p:sp>
        <p:nvSpPr>
          <p:cNvPr id="28" name="Oval 27">
            <a:extLst>
              <a:ext uri="{FF2B5EF4-FFF2-40B4-BE49-F238E27FC236}">
                <a16:creationId xmlns:a16="http://schemas.microsoft.com/office/drawing/2014/main" id="{C4942E23-00FF-D58F-C99B-09129292239F}"/>
              </a:ext>
            </a:extLst>
          </p:cNvPr>
          <p:cNvSpPr/>
          <p:nvPr/>
        </p:nvSpPr>
        <p:spPr>
          <a:xfrm>
            <a:off x="2273737" y="1928302"/>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cxnSp>
        <p:nvCxnSpPr>
          <p:cNvPr id="29" name="Straight Arrow Connector 28">
            <a:extLst>
              <a:ext uri="{FF2B5EF4-FFF2-40B4-BE49-F238E27FC236}">
                <a16:creationId xmlns:a16="http://schemas.microsoft.com/office/drawing/2014/main" id="{98352A77-9AA5-761E-12BC-C5E699BE6984}"/>
              </a:ext>
            </a:extLst>
          </p:cNvPr>
          <p:cNvCxnSpPr>
            <a:cxnSpLocks/>
            <a:stCxn id="9" idx="3"/>
            <a:endCxn id="27" idx="1"/>
          </p:cNvCxnSpPr>
          <p:nvPr/>
        </p:nvCxnSpPr>
        <p:spPr>
          <a:xfrm>
            <a:off x="2326603" y="2511123"/>
            <a:ext cx="2187836" cy="0"/>
          </a:xfrm>
          <a:prstGeom prst="straightConnector1">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 picture containing text, clipart&#10;&#10;Description automatically generated">
            <a:extLst>
              <a:ext uri="{FF2B5EF4-FFF2-40B4-BE49-F238E27FC236}">
                <a16:creationId xmlns:a16="http://schemas.microsoft.com/office/drawing/2014/main" id="{A2A4CCFC-91E5-4B6B-A167-3F8063D21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8304" y="4094181"/>
            <a:ext cx="1132621" cy="369333"/>
          </a:xfrm>
          <a:prstGeom prst="rect">
            <a:avLst/>
          </a:prstGeom>
        </p:spPr>
      </p:pic>
      <p:sp>
        <p:nvSpPr>
          <p:cNvPr id="36" name="TextBox 35">
            <a:extLst>
              <a:ext uri="{FF2B5EF4-FFF2-40B4-BE49-F238E27FC236}">
                <a16:creationId xmlns:a16="http://schemas.microsoft.com/office/drawing/2014/main" id="{44526A3C-AEA8-D705-3338-2ED534CF926D}"/>
              </a:ext>
            </a:extLst>
          </p:cNvPr>
          <p:cNvSpPr txBox="1"/>
          <p:nvPr/>
        </p:nvSpPr>
        <p:spPr>
          <a:xfrm>
            <a:off x="1163097" y="4450779"/>
            <a:ext cx="16230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Identity Provider</a:t>
            </a:r>
          </a:p>
        </p:txBody>
      </p:sp>
      <p:sp>
        <p:nvSpPr>
          <p:cNvPr id="39" name="TextBox 38">
            <a:extLst>
              <a:ext uri="{FF2B5EF4-FFF2-40B4-BE49-F238E27FC236}">
                <a16:creationId xmlns:a16="http://schemas.microsoft.com/office/drawing/2014/main" id="{A9A0D6EE-8AC3-B90F-F281-606995773278}"/>
              </a:ext>
            </a:extLst>
          </p:cNvPr>
          <p:cNvSpPr txBox="1"/>
          <p:nvPr/>
        </p:nvSpPr>
        <p:spPr>
          <a:xfrm>
            <a:off x="2986056" y="3477738"/>
            <a:ext cx="1827198" cy="73866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Redirects</a:t>
            </a:r>
            <a:r>
              <a:rPr kumimoji="0" lang="en-US" sz="1400" b="0" i="0" u="none" strike="noStrike" kern="1200" cap="none" spc="0" normalizeH="0" noProof="0" dirty="0">
                <a:ln>
                  <a:noFill/>
                </a:ln>
                <a:solidFill>
                  <a:prstClr val="black"/>
                </a:solidFill>
                <a:effectLst/>
                <a:uLnTx/>
                <a:uFillTx/>
                <a:latin typeface="Trebuchet MS" panose="020B0603020202020204"/>
                <a:ea typeface="+mn-ea"/>
                <a:cs typeface="+mn-cs"/>
              </a:rPr>
              <a:t> for authentication and a token</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6" name="Picture 5" descr="A picture containing text, tableware, plate, dishware&#10;&#10;Description automatically generated">
            <a:extLst>
              <a:ext uri="{FF2B5EF4-FFF2-40B4-BE49-F238E27FC236}">
                <a16:creationId xmlns:a16="http://schemas.microsoft.com/office/drawing/2014/main" id="{11E998BC-1AF2-1B48-4CF1-92E6F4B49B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3072" y="1365314"/>
            <a:ext cx="905659" cy="541886"/>
          </a:xfrm>
          <a:prstGeom prst="rect">
            <a:avLst/>
          </a:prstGeom>
          <a:solidFill>
            <a:schemeClr val="bg1"/>
          </a:solidFill>
        </p:spPr>
      </p:pic>
      <p:sp>
        <p:nvSpPr>
          <p:cNvPr id="47" name="TextBox 46">
            <a:extLst>
              <a:ext uri="{FF2B5EF4-FFF2-40B4-BE49-F238E27FC236}">
                <a16:creationId xmlns:a16="http://schemas.microsoft.com/office/drawing/2014/main" id="{0E139CD1-6F1C-CDD8-E8ED-B8661C1043AE}"/>
              </a:ext>
            </a:extLst>
          </p:cNvPr>
          <p:cNvSpPr txBox="1"/>
          <p:nvPr/>
        </p:nvSpPr>
        <p:spPr>
          <a:xfrm>
            <a:off x="8037190" y="3086778"/>
            <a:ext cx="166863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Cognito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Identity</a:t>
            </a:r>
            <a:r>
              <a:rPr kumimoji="0" lang="en-US" b="0" i="0" u="none" strike="noStrike" kern="1200" cap="none" spc="0" normalizeH="0" noProof="0" dirty="0">
                <a:ln>
                  <a:noFill/>
                </a:ln>
                <a:solidFill>
                  <a:prstClr val="black"/>
                </a:solidFill>
                <a:effectLst/>
                <a:uLnTx/>
                <a:uFillTx/>
                <a:latin typeface="Trebuchet MS" panose="020B0603020202020204"/>
                <a:ea typeface="+mn-ea"/>
                <a:cs typeface="+mn-cs"/>
              </a:rPr>
              <a:t> Pools</a:t>
            </a:r>
            <a:endPar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52" name="TextBox 51">
            <a:extLst>
              <a:ext uri="{FF2B5EF4-FFF2-40B4-BE49-F238E27FC236}">
                <a16:creationId xmlns:a16="http://schemas.microsoft.com/office/drawing/2014/main" id="{6D044F08-77B9-3A00-DC8B-ADADD1455735}"/>
              </a:ext>
            </a:extLst>
          </p:cNvPr>
          <p:cNvSpPr txBox="1"/>
          <p:nvPr/>
        </p:nvSpPr>
        <p:spPr>
          <a:xfrm>
            <a:off x="6452650" y="2046444"/>
            <a:ext cx="2177631" cy="585994"/>
          </a:xfrm>
          <a:prstGeom prst="rect">
            <a:avLst/>
          </a:prstGeom>
          <a:solidFill>
            <a:schemeClr val="bg1"/>
          </a:solid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Exchange Google token for Cognito token</a:t>
            </a:r>
          </a:p>
        </p:txBody>
      </p:sp>
      <p:sp>
        <p:nvSpPr>
          <p:cNvPr id="57" name="TextBox 56">
            <a:extLst>
              <a:ext uri="{FF2B5EF4-FFF2-40B4-BE49-F238E27FC236}">
                <a16:creationId xmlns:a16="http://schemas.microsoft.com/office/drawing/2014/main" id="{C5E0BD29-B11E-B761-256D-89FE0FFCBE98}"/>
              </a:ext>
            </a:extLst>
          </p:cNvPr>
          <p:cNvSpPr txBox="1"/>
          <p:nvPr/>
        </p:nvSpPr>
        <p:spPr>
          <a:xfrm>
            <a:off x="5824769" y="3676793"/>
            <a:ext cx="2488158" cy="585994"/>
          </a:xfrm>
          <a:prstGeom prst="rect">
            <a:avLst/>
          </a:prstGeom>
          <a:solidFill>
            <a:schemeClr val="bg1"/>
          </a:solid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rPr>
              <a:t>Exchange Cognito token for temporary AWS credentials</a:t>
            </a:r>
          </a:p>
        </p:txBody>
      </p:sp>
      <p:cxnSp>
        <p:nvCxnSpPr>
          <p:cNvPr id="49" name="Connector: Elbow 48">
            <a:extLst>
              <a:ext uri="{FF2B5EF4-FFF2-40B4-BE49-F238E27FC236}">
                <a16:creationId xmlns:a16="http://schemas.microsoft.com/office/drawing/2014/main" id="{AC4C85A9-C9BB-6224-BD34-920E3383845F}"/>
              </a:ext>
            </a:extLst>
          </p:cNvPr>
          <p:cNvCxnSpPr>
            <a:cxnSpLocks/>
            <a:stCxn id="27" idx="3"/>
            <a:endCxn id="46" idx="1"/>
          </p:cNvCxnSpPr>
          <p:nvPr/>
        </p:nvCxnSpPr>
        <p:spPr>
          <a:xfrm>
            <a:off x="5218414" y="2511123"/>
            <a:ext cx="3220331" cy="200280"/>
          </a:xfrm>
          <a:prstGeom prst="bentConnector3">
            <a:avLst>
              <a:gd name="adj1" fmla="val 20334"/>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1FE75A7-8775-9DF9-2ED6-EC4BE8F1BF6A}"/>
              </a:ext>
            </a:extLst>
          </p:cNvPr>
          <p:cNvSpPr/>
          <p:nvPr/>
        </p:nvSpPr>
        <p:spPr>
          <a:xfrm>
            <a:off x="5947570" y="2094759"/>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58" name="Connector: Elbow 57">
            <a:extLst>
              <a:ext uri="{FF2B5EF4-FFF2-40B4-BE49-F238E27FC236}">
                <a16:creationId xmlns:a16="http://schemas.microsoft.com/office/drawing/2014/main" id="{E8531C13-5694-3BB1-7198-74B4732BD4B0}"/>
              </a:ext>
            </a:extLst>
          </p:cNvPr>
          <p:cNvCxnSpPr>
            <a:cxnSpLocks/>
            <a:stCxn id="27" idx="3"/>
            <a:endCxn id="64" idx="1"/>
          </p:cNvCxnSpPr>
          <p:nvPr/>
        </p:nvCxnSpPr>
        <p:spPr>
          <a:xfrm>
            <a:off x="5218414" y="2511123"/>
            <a:ext cx="3094513" cy="1796889"/>
          </a:xfrm>
          <a:prstGeom prst="bentConnector3">
            <a:avLst>
              <a:gd name="adj1" fmla="val 17578"/>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 name="Graphic 41">
            <a:extLst>
              <a:ext uri="{FF2B5EF4-FFF2-40B4-BE49-F238E27FC236}">
                <a16:creationId xmlns:a16="http://schemas.microsoft.com/office/drawing/2014/main" id="{8CA108CF-FFCE-5A06-47A8-461BC546AD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2927" y="3791239"/>
            <a:ext cx="1033546" cy="103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64">
            <a:extLst>
              <a:ext uri="{FF2B5EF4-FFF2-40B4-BE49-F238E27FC236}">
                <a16:creationId xmlns:a16="http://schemas.microsoft.com/office/drawing/2014/main" id="{2AAF69FA-7B89-C017-A1B0-DBB8AA9F16B3}"/>
              </a:ext>
            </a:extLst>
          </p:cNvPr>
          <p:cNvSpPr txBox="1"/>
          <p:nvPr/>
        </p:nvSpPr>
        <p:spPr>
          <a:xfrm>
            <a:off x="8186571" y="4624887"/>
            <a:ext cx="12862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STS</a:t>
            </a:r>
          </a:p>
        </p:txBody>
      </p:sp>
      <p:sp>
        <p:nvSpPr>
          <p:cNvPr id="56" name="Oval 55">
            <a:extLst>
              <a:ext uri="{FF2B5EF4-FFF2-40B4-BE49-F238E27FC236}">
                <a16:creationId xmlns:a16="http://schemas.microsoft.com/office/drawing/2014/main" id="{E221FC28-D922-FB17-80E3-D5CE7936F56F}"/>
              </a:ext>
            </a:extLst>
          </p:cNvPr>
          <p:cNvSpPr/>
          <p:nvPr/>
        </p:nvSpPr>
        <p:spPr>
          <a:xfrm>
            <a:off x="5915120" y="3175468"/>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pic>
        <p:nvPicPr>
          <p:cNvPr id="72" name="Graphic 8">
            <a:extLst>
              <a:ext uri="{FF2B5EF4-FFF2-40B4-BE49-F238E27FC236}">
                <a16:creationId xmlns:a16="http://schemas.microsoft.com/office/drawing/2014/main" id="{93E11BA9-594B-96F3-0E49-CF9406689B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8700" y="53844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Connector: Elbow 73">
            <a:extLst>
              <a:ext uri="{FF2B5EF4-FFF2-40B4-BE49-F238E27FC236}">
                <a16:creationId xmlns:a16="http://schemas.microsoft.com/office/drawing/2014/main" id="{5D07608F-B8E1-A8CA-F15A-FEA5466F90DD}"/>
              </a:ext>
            </a:extLst>
          </p:cNvPr>
          <p:cNvCxnSpPr>
            <a:cxnSpLocks/>
            <a:stCxn id="27" idx="3"/>
            <a:endCxn id="72" idx="1"/>
          </p:cNvCxnSpPr>
          <p:nvPr/>
        </p:nvCxnSpPr>
        <p:spPr>
          <a:xfrm>
            <a:off x="5218414" y="2511123"/>
            <a:ext cx="3230286" cy="3254341"/>
          </a:xfrm>
          <a:prstGeom prst="bentConnector3">
            <a:avLst>
              <a:gd name="adj1" fmla="val 8719"/>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0C55498-C49E-FAAD-582E-E1955FC751BD}"/>
              </a:ext>
            </a:extLst>
          </p:cNvPr>
          <p:cNvSpPr txBox="1"/>
          <p:nvPr/>
        </p:nvSpPr>
        <p:spPr>
          <a:xfrm>
            <a:off x="5656308" y="5091467"/>
            <a:ext cx="2482517" cy="585994"/>
          </a:xfrm>
          <a:prstGeom prst="rect">
            <a:avLst/>
          </a:prstGeom>
          <a:solidFill>
            <a:schemeClr val="bg1"/>
          </a:solidFill>
        </p:spPr>
        <p:txBody>
          <a:bodyPr wrap="square" rtlCol="0">
            <a:spAutoFit/>
          </a:bodyPr>
          <a:lstStyle/>
          <a:p>
            <a:pPr marL="0" marR="0" lvl="0" indent="0" defTabSz="914400" rtl="0" eaLnBrk="1" fontAlgn="auto" latinLnBrk="0" hangingPunct="1">
              <a:lnSpc>
                <a:spcPct val="120000"/>
              </a:lnSpc>
              <a:spcBef>
                <a:spcPts val="0"/>
              </a:spcBef>
              <a:spcAft>
                <a:spcPts val="0"/>
              </a:spcAft>
              <a:buClrTx/>
              <a:buSzTx/>
              <a:buFontTx/>
              <a:buNone/>
              <a:tabLst/>
              <a:defRPr/>
            </a:pPr>
            <a:r>
              <a:rPr lang="en-US" sz="1400" dirty="0">
                <a:solidFill>
                  <a:prstClr val="black"/>
                </a:solidFill>
                <a:latin typeface="Trebuchet MS" panose="020B0603020202020204"/>
              </a:rPr>
              <a:t>Access AWS resources using temporary credentials</a:t>
            </a:r>
            <a:endParaRPr kumimoji="0" lang="en-US" sz="1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80" name="Oval 79">
            <a:extLst>
              <a:ext uri="{FF2B5EF4-FFF2-40B4-BE49-F238E27FC236}">
                <a16:creationId xmlns:a16="http://schemas.microsoft.com/office/drawing/2014/main" id="{30D65395-2E0E-D919-67CB-61303A5B0886}"/>
              </a:ext>
            </a:extLst>
          </p:cNvPr>
          <p:cNvSpPr/>
          <p:nvPr/>
        </p:nvSpPr>
        <p:spPr>
          <a:xfrm>
            <a:off x="5724848" y="4631390"/>
            <a:ext cx="461665" cy="461665"/>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82" name="TextBox 81">
            <a:extLst>
              <a:ext uri="{FF2B5EF4-FFF2-40B4-BE49-F238E27FC236}">
                <a16:creationId xmlns:a16="http://schemas.microsoft.com/office/drawing/2014/main" id="{1AC97495-3CB7-1E79-BE14-4A267035DFEB}"/>
              </a:ext>
            </a:extLst>
          </p:cNvPr>
          <p:cNvSpPr txBox="1"/>
          <p:nvPr/>
        </p:nvSpPr>
        <p:spPr>
          <a:xfrm>
            <a:off x="8193007" y="6131444"/>
            <a:ext cx="128625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rPr>
              <a:t>S3</a:t>
            </a:r>
          </a:p>
        </p:txBody>
      </p:sp>
      <p:pic>
        <p:nvPicPr>
          <p:cNvPr id="46" name="Graphic 17">
            <a:extLst>
              <a:ext uri="{FF2B5EF4-FFF2-40B4-BE49-F238E27FC236}">
                <a16:creationId xmlns:a16="http://schemas.microsoft.com/office/drawing/2014/main" id="{4DB55BA8-EAA3-6701-E2EF-BE976534B8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38745" y="233040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156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animBg="1"/>
      <p:bldP spid="18" grpId="0"/>
      <p:bldP spid="28" grpId="0" animBg="1"/>
      <p:bldP spid="36" grpId="0"/>
      <p:bldP spid="39" grpId="0"/>
      <p:bldP spid="47" grpId="0"/>
      <p:bldP spid="52" grpId="0" animBg="1"/>
      <p:bldP spid="57" grpId="0" animBg="1"/>
      <p:bldP spid="23" grpId="0" animBg="1"/>
      <p:bldP spid="65" grpId="0"/>
      <p:bldP spid="56" grpId="0" animBg="1"/>
      <p:bldP spid="79" grpId="0" animBg="1"/>
      <p:bldP spid="80" grpId="0" animBg="1"/>
      <p:bldP spid="8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FD3677-E9DD-94AB-1F71-A0F77844F341}"/>
              </a:ext>
            </a:extLst>
          </p:cNvPr>
          <p:cNvSpPr>
            <a:spLocks noGrp="1"/>
          </p:cNvSpPr>
          <p:nvPr>
            <p:ph sz="quarter" idx="14"/>
          </p:nvPr>
        </p:nvSpPr>
        <p:spPr/>
        <p:txBody>
          <a:bodyPr/>
          <a:lstStyle/>
          <a:p>
            <a:r>
              <a:rPr lang="en-US" dirty="0"/>
              <a:t>Active Directory</a:t>
            </a:r>
          </a:p>
        </p:txBody>
      </p:sp>
      <p:sp>
        <p:nvSpPr>
          <p:cNvPr id="4" name="Text Placeholder 3">
            <a:extLst>
              <a:ext uri="{FF2B5EF4-FFF2-40B4-BE49-F238E27FC236}">
                <a16:creationId xmlns:a16="http://schemas.microsoft.com/office/drawing/2014/main" id="{2B4E9EB6-DBFD-096E-666D-098CEC051011}"/>
              </a:ext>
            </a:extLst>
          </p:cNvPr>
          <p:cNvSpPr>
            <a:spLocks noGrp="1"/>
          </p:cNvSpPr>
          <p:nvPr>
            <p:ph type="body" sz="quarter" idx="10"/>
          </p:nvPr>
        </p:nvSpPr>
        <p:spPr/>
        <p:txBody>
          <a:bodyPr/>
          <a:lstStyle/>
          <a:p>
            <a:r>
              <a:rPr lang="en-US" sz="2800" dirty="0">
                <a:latin typeface="+mj-lt"/>
              </a:rPr>
              <a:t>Microsoft’s proprietary directory service</a:t>
            </a:r>
          </a:p>
          <a:p>
            <a:pPr lvl="1"/>
            <a:r>
              <a:rPr lang="en-US" sz="2400" dirty="0">
                <a:latin typeface="+mj-lt"/>
              </a:rPr>
              <a:t>Runs on Windows Server</a:t>
            </a:r>
          </a:p>
          <a:p>
            <a:pPr lvl="1"/>
            <a:r>
              <a:rPr lang="en-US" sz="2400" dirty="0">
                <a:latin typeface="+mj-lt"/>
              </a:rPr>
              <a:t>Used to manage permissions and control access to network resources</a:t>
            </a:r>
          </a:p>
          <a:p>
            <a:pPr lvl="1"/>
            <a:r>
              <a:rPr lang="en-US" sz="2400" dirty="0">
                <a:latin typeface="+mj-lt"/>
              </a:rPr>
              <a:t>Data is stored as objects</a:t>
            </a:r>
          </a:p>
          <a:p>
            <a:pPr lvl="2"/>
            <a:r>
              <a:rPr lang="en-US" sz="2400" dirty="0">
                <a:latin typeface="+mj-lt"/>
              </a:rPr>
              <a:t>Users</a:t>
            </a:r>
          </a:p>
          <a:p>
            <a:pPr lvl="2"/>
            <a:r>
              <a:rPr lang="en-US" sz="2400" dirty="0">
                <a:latin typeface="+mj-lt"/>
              </a:rPr>
              <a:t>Groups</a:t>
            </a:r>
          </a:p>
          <a:p>
            <a:pPr lvl="2"/>
            <a:r>
              <a:rPr lang="en-US" sz="2400" dirty="0">
                <a:latin typeface="+mj-lt"/>
              </a:rPr>
              <a:t>Applications</a:t>
            </a:r>
          </a:p>
          <a:p>
            <a:pPr lvl="2"/>
            <a:r>
              <a:rPr lang="en-US" sz="2400" dirty="0">
                <a:latin typeface="+mj-lt"/>
              </a:rPr>
              <a:t>Devices</a:t>
            </a:r>
          </a:p>
        </p:txBody>
      </p:sp>
    </p:spTree>
    <p:extLst>
      <p:ext uri="{BB962C8B-B14F-4D97-AF65-F5344CB8AC3E}">
        <p14:creationId xmlns:p14="http://schemas.microsoft.com/office/powerpoint/2010/main" val="269330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34FC26-C8E8-00EB-B9D8-9FF973F8AB15}"/>
              </a:ext>
            </a:extLst>
          </p:cNvPr>
          <p:cNvSpPr txBox="1"/>
          <p:nvPr/>
        </p:nvSpPr>
        <p:spPr>
          <a:xfrm>
            <a:off x="-593125" y="2105561"/>
            <a:ext cx="4349579" cy="2646878"/>
          </a:xfrm>
          <a:prstGeom prst="rect">
            <a:avLst/>
          </a:prstGeom>
          <a:noFill/>
        </p:spPr>
        <p:txBody>
          <a:bodyPr wrap="square" rtlCol="0">
            <a:spAutoFit/>
          </a:bodyPr>
          <a:lstStyle/>
          <a:p>
            <a:pPr algn="r"/>
            <a:r>
              <a:rPr lang="en-US" sz="16600" dirty="0">
                <a:solidFill>
                  <a:schemeClr val="bg1"/>
                </a:solidFill>
              </a:rPr>
              <a:t>AD</a:t>
            </a:r>
          </a:p>
        </p:txBody>
      </p:sp>
      <p:sp>
        <p:nvSpPr>
          <p:cNvPr id="5" name="TextBox 4">
            <a:extLst>
              <a:ext uri="{FF2B5EF4-FFF2-40B4-BE49-F238E27FC236}">
                <a16:creationId xmlns:a16="http://schemas.microsoft.com/office/drawing/2014/main" id="{BEE99417-7283-58A4-0DDA-5C7FC5C27F24}"/>
              </a:ext>
            </a:extLst>
          </p:cNvPr>
          <p:cNvSpPr txBox="1"/>
          <p:nvPr/>
        </p:nvSpPr>
        <p:spPr>
          <a:xfrm>
            <a:off x="7249296" y="2105561"/>
            <a:ext cx="4349579" cy="2646878"/>
          </a:xfrm>
          <a:prstGeom prst="rect">
            <a:avLst/>
          </a:prstGeom>
          <a:noFill/>
        </p:spPr>
        <p:txBody>
          <a:bodyPr wrap="square" rtlCol="0">
            <a:spAutoFit/>
          </a:bodyPr>
          <a:lstStyle/>
          <a:p>
            <a:r>
              <a:rPr lang="en-US" sz="16600" dirty="0">
                <a:solidFill>
                  <a:schemeClr val="bg1"/>
                </a:solidFill>
              </a:rPr>
              <a:t>AWS</a:t>
            </a:r>
          </a:p>
        </p:txBody>
      </p:sp>
      <p:sp>
        <p:nvSpPr>
          <p:cNvPr id="6" name="Heart 5">
            <a:extLst>
              <a:ext uri="{FF2B5EF4-FFF2-40B4-BE49-F238E27FC236}">
                <a16:creationId xmlns:a16="http://schemas.microsoft.com/office/drawing/2014/main" id="{7D4D267B-0847-1BCE-3A0E-B26B05B7EA56}"/>
              </a:ext>
            </a:extLst>
          </p:cNvPr>
          <p:cNvSpPr/>
          <p:nvPr/>
        </p:nvSpPr>
        <p:spPr>
          <a:xfrm>
            <a:off x="4145691" y="2173790"/>
            <a:ext cx="2714367" cy="2578649"/>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algn="ctr"/>
            <a:r>
              <a:rPr lang="en-US" sz="8000" dirty="0">
                <a:solidFill>
                  <a:srgbClr val="FF9900"/>
                </a:solidFill>
              </a:rPr>
              <a:t>??</a:t>
            </a:r>
            <a:endParaRPr lang="en-US" sz="6000" dirty="0">
              <a:solidFill>
                <a:srgbClr val="FF9900"/>
              </a:solidFill>
            </a:endParaRPr>
          </a:p>
        </p:txBody>
      </p:sp>
    </p:spTree>
    <p:extLst>
      <p:ext uri="{BB962C8B-B14F-4D97-AF65-F5344CB8AC3E}">
        <p14:creationId xmlns:p14="http://schemas.microsoft.com/office/powerpoint/2010/main" val="176290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45546" y="1508885"/>
            <a:ext cx="9100910" cy="752476"/>
          </a:xfrm>
        </p:spPr>
        <p:txBody>
          <a:bodyPr/>
          <a:lstStyle/>
          <a:p>
            <a:pPr algn="ctr"/>
            <a:r>
              <a:rPr lang="en-US" dirty="0">
                <a:solidFill>
                  <a:srgbClr val="F68D11"/>
                </a:solidFill>
              </a:rPr>
              <a:t>Root User vs. </a:t>
            </a:r>
            <a:r>
              <a:rPr lang="en-US" dirty="0" err="1">
                <a:solidFill>
                  <a:srgbClr val="F68D11"/>
                </a:solidFill>
              </a:rPr>
              <a:t>IAM</a:t>
            </a:r>
            <a:r>
              <a:rPr lang="en-US" dirty="0">
                <a:solidFill>
                  <a:srgbClr val="F68D11"/>
                </a:solidFill>
              </a:rPr>
              <a:t> User</a:t>
            </a:r>
          </a:p>
        </p:txBody>
      </p:sp>
      <p:cxnSp>
        <p:nvCxnSpPr>
          <p:cNvPr id="6" name="Straight Connector 5"/>
          <p:cNvCxnSpPr>
            <a:cxnSpLocks/>
          </p:cNvCxnSpPr>
          <p:nvPr/>
        </p:nvCxnSpPr>
        <p:spPr>
          <a:xfrm>
            <a:off x="6096001" y="2452502"/>
            <a:ext cx="0" cy="313186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4"/>
          <p:cNvSpPr txBox="1">
            <a:spLocks/>
          </p:cNvSpPr>
          <p:nvPr/>
        </p:nvSpPr>
        <p:spPr>
          <a:xfrm>
            <a:off x="870160" y="2506659"/>
            <a:ext cx="5106956" cy="3208341"/>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One per account</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Unrestricted access</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Difficult to restrict or revoke access</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1"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Can perform the following tasks:</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Close an AWS account</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Change an AWS support plan</a:t>
            </a:r>
          </a:p>
          <a:p>
            <a:pPr marL="0" marR="0" lvl="0" indent="0" algn="r"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Change AWS account settings</a:t>
            </a:r>
          </a:p>
        </p:txBody>
      </p:sp>
      <p:sp>
        <p:nvSpPr>
          <p:cNvPr id="10" name="Content Placeholder 4"/>
          <p:cNvSpPr txBox="1">
            <a:spLocks/>
          </p:cNvSpPr>
          <p:nvPr/>
        </p:nvSpPr>
        <p:spPr>
          <a:xfrm>
            <a:off x="6214885" y="2506658"/>
            <a:ext cx="4875899" cy="1224963"/>
          </a:xfrm>
          <a:prstGeom prst="rect">
            <a:avLst/>
          </a:prstGeom>
        </p:spPr>
        <p:txBody>
          <a:bodyPr/>
          <a:lstStyle>
            <a:lvl1pPr marL="203157" indent="-203157" algn="l" defTabSz="812627" rtl="0" eaLnBrk="1" latinLnBrk="0" hangingPunct="1">
              <a:lnSpc>
                <a:spcPct val="90000"/>
              </a:lnSpc>
              <a:spcBef>
                <a:spcPts val="889"/>
              </a:spcBef>
              <a:buClr>
                <a:srgbClr val="1982B9"/>
              </a:buClr>
              <a:buFont typeface="Arial" panose="020B0604020202020204" pitchFamily="34" charset="0"/>
              <a:buChar char="•"/>
              <a:defRPr sz="2488" kern="1200">
                <a:solidFill>
                  <a:schemeClr val="tx1"/>
                </a:solidFill>
                <a:latin typeface="Leelawadee UI Semilight" panose="020B0402040204020203" pitchFamily="34" charset="-34"/>
                <a:ea typeface="+mn-ea"/>
                <a:cs typeface="Leelawadee UI Semilight" panose="020B0402040204020203" pitchFamily="34" charset="-34"/>
              </a:defRPr>
            </a:lvl1pPr>
            <a:lvl2pPr marL="609470"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2pPr>
            <a:lvl3pPr marL="1015784"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3pPr>
            <a:lvl4pPr marL="1422098"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4pPr>
            <a:lvl5pPr marL="1828411" indent="-203157" algn="l" defTabSz="812627" rtl="0" eaLnBrk="1" latinLnBrk="0" hangingPunct="1">
              <a:lnSpc>
                <a:spcPct val="90000"/>
              </a:lnSpc>
              <a:spcBef>
                <a:spcPts val="444"/>
              </a:spcBef>
              <a:buClr>
                <a:srgbClr val="1982B9"/>
              </a:buClr>
              <a:buFont typeface="Arial" panose="020B0604020202020204" pitchFamily="34" charset="0"/>
              <a:buChar char="•"/>
              <a:defRPr sz="2133" kern="1200">
                <a:solidFill>
                  <a:schemeClr val="tx1"/>
                </a:solidFill>
                <a:latin typeface="Leelawadee UI Semilight" panose="020B0402040204020203" pitchFamily="34" charset="-34"/>
                <a:ea typeface="+mn-ea"/>
                <a:cs typeface="Leelawadee UI Semilight" panose="020B0402040204020203" pitchFamily="34" charset="-34"/>
              </a:defRPr>
            </a:lvl5pPr>
            <a:lvl6pPr marL="2234725"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039"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7352"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3666" indent="-203157" algn="l" defTabSz="812627"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Multiple per account</a:t>
            </a:r>
          </a:p>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Users can be deleted or disabled</a:t>
            </a:r>
          </a:p>
          <a:p>
            <a:pPr marL="0" marR="0" lvl="0" indent="0" algn="l" defTabSz="812627" rtl="0" eaLnBrk="1" fontAlgn="auto" latinLnBrk="0" hangingPunct="1">
              <a:lnSpc>
                <a:spcPct val="90000"/>
              </a:lnSpc>
              <a:spcBef>
                <a:spcPts val="889"/>
              </a:spcBef>
              <a:spcAft>
                <a:spcPts val="0"/>
              </a:spcAft>
              <a:buClr>
                <a:srgbClr val="1982B9"/>
              </a:buClr>
              <a:buSzTx/>
              <a:buFont typeface="Arial" panose="020B0604020202020204" pitchFamily="34" charset="0"/>
              <a:buNone/>
              <a:tabLst/>
              <a:defRPr/>
            </a:pPr>
            <a:r>
              <a:rPr kumimoji="0" lang="en-US" sz="2251"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Leelawadee UI Semilight" panose="020B0402040204020203" pitchFamily="34" charset="-34"/>
              </a:rPr>
              <a:t>Easy to restrict access</a:t>
            </a:r>
          </a:p>
        </p:txBody>
      </p:sp>
    </p:spTree>
    <p:extLst>
      <p:ext uri="{BB962C8B-B14F-4D97-AF65-F5344CB8AC3E}">
        <p14:creationId xmlns:p14="http://schemas.microsoft.com/office/powerpoint/2010/main" val="83947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AFFD9-B8AD-494D-92FC-D027CE87D32D}"/>
              </a:ext>
            </a:extLst>
          </p:cNvPr>
          <p:cNvSpPr>
            <a:spLocks noGrp="1"/>
          </p:cNvSpPr>
          <p:nvPr>
            <p:ph type="title"/>
          </p:nvPr>
        </p:nvSpPr>
        <p:spPr/>
        <p:txBody>
          <a:bodyPr/>
          <a:lstStyle/>
          <a:p>
            <a:r>
              <a:rPr lang="en-US" dirty="0"/>
              <a:t>Directory Service Types</a:t>
            </a:r>
          </a:p>
        </p:txBody>
      </p:sp>
      <p:cxnSp>
        <p:nvCxnSpPr>
          <p:cNvPr id="7" name="Straight Connector 6">
            <a:extLst>
              <a:ext uri="{FF2B5EF4-FFF2-40B4-BE49-F238E27FC236}">
                <a16:creationId xmlns:a16="http://schemas.microsoft.com/office/drawing/2014/main" id="{5332B788-C62C-4BBA-AFF6-E1FA3FE4A01D}"/>
              </a:ext>
            </a:extLst>
          </p:cNvPr>
          <p:cNvCxnSpPr/>
          <p:nvPr/>
        </p:nvCxnSpPr>
        <p:spPr>
          <a:xfrm>
            <a:off x="6096000" y="1576137"/>
            <a:ext cx="0" cy="3753852"/>
          </a:xfrm>
          <a:prstGeom prst="line">
            <a:avLst/>
          </a:prstGeom>
          <a:ln>
            <a:solidFill>
              <a:srgbClr val="FF99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E76C268-FACB-4F7B-A633-FA1958FF037D}"/>
              </a:ext>
            </a:extLst>
          </p:cNvPr>
          <p:cNvSpPr txBox="1"/>
          <p:nvPr/>
        </p:nvSpPr>
        <p:spPr>
          <a:xfrm>
            <a:off x="963830" y="1582155"/>
            <a:ext cx="4859456" cy="517358"/>
          </a:xfrm>
          <a:prstGeom prst="rect">
            <a:avLst/>
          </a:prstGeom>
        </p:spPr>
        <p:txBody>
          <a:bodyPr vert="horz" wrap="square" lIns="0" tIns="32970" rIns="65939" bIns="32970" rtlCol="0" anchor="b" anchorCtr="0">
            <a:noAutofit/>
          </a:bodyPr>
          <a:lstStyle/>
          <a:p>
            <a:pPr marL="0" marR="0" lvl="0" indent="0" algn="r" defTabSz="439502" rtl="0" eaLnBrk="1" fontAlgn="auto" latinLnBrk="0" hangingPunct="1">
              <a:lnSpc>
                <a:spcPct val="85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AWS Managed Microsoft AD</a:t>
            </a:r>
          </a:p>
        </p:txBody>
      </p:sp>
      <p:sp>
        <p:nvSpPr>
          <p:cNvPr id="9" name="TextBox 8">
            <a:extLst>
              <a:ext uri="{FF2B5EF4-FFF2-40B4-BE49-F238E27FC236}">
                <a16:creationId xmlns:a16="http://schemas.microsoft.com/office/drawing/2014/main" id="{E514960F-E408-4D8D-8EA8-763E0FAE2559}"/>
              </a:ext>
            </a:extLst>
          </p:cNvPr>
          <p:cNvSpPr txBox="1"/>
          <p:nvPr/>
        </p:nvSpPr>
        <p:spPr>
          <a:xfrm>
            <a:off x="6368715" y="1582155"/>
            <a:ext cx="5250467" cy="517358"/>
          </a:xfrm>
          <a:prstGeom prst="rect">
            <a:avLst/>
          </a:prstGeom>
        </p:spPr>
        <p:txBody>
          <a:bodyPr vert="horz" wrap="square" lIns="0" tIns="32970" rIns="65939" bIns="32970" rtlCol="0" anchor="b" anchorCtr="0">
            <a:noAutofit/>
          </a:bodyPr>
          <a:lstStyle/>
          <a:p>
            <a:pPr marL="0" marR="0" lvl="0" indent="0" algn="l" defTabSz="439502" rtl="0" eaLnBrk="1" fontAlgn="auto" latinLnBrk="0" hangingPunct="1">
              <a:lnSpc>
                <a:spcPct val="85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FF9900"/>
                </a:solidFill>
                <a:effectLst/>
                <a:uLnTx/>
                <a:uFillTx/>
                <a:latin typeface="Trebuchet MS" panose="020B0603020202020204"/>
                <a:ea typeface="PS TT Commons" charset="0"/>
                <a:cs typeface="PS TT Commons" charset="0"/>
              </a:rPr>
              <a:t>AD Connector</a:t>
            </a:r>
          </a:p>
        </p:txBody>
      </p:sp>
      <p:sp>
        <p:nvSpPr>
          <p:cNvPr id="10" name="TextBox 9">
            <a:extLst>
              <a:ext uri="{FF2B5EF4-FFF2-40B4-BE49-F238E27FC236}">
                <a16:creationId xmlns:a16="http://schemas.microsoft.com/office/drawing/2014/main" id="{B8C0DA1E-1D85-4FF7-BE86-93ACE7684235}"/>
              </a:ext>
            </a:extLst>
          </p:cNvPr>
          <p:cNvSpPr txBox="1"/>
          <p:nvPr/>
        </p:nvSpPr>
        <p:spPr>
          <a:xfrm>
            <a:off x="963830" y="2139845"/>
            <a:ext cx="4862705" cy="1830573"/>
          </a:xfrm>
          <a:prstGeom prst="rect">
            <a:avLst/>
          </a:prstGeom>
          <a:noFill/>
        </p:spPr>
        <p:txBody>
          <a:bodyPr vert="horz" wrap="square" lIns="0" tIns="32970" rIns="65939" bIns="32970" rtlCol="0" anchor="t" anchorCtr="0">
            <a:noAutofit/>
          </a:bodyPr>
          <a:lstStyle/>
          <a:p>
            <a:pPr marL="0" marR="0" lvl="0" indent="0" algn="r"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Managed Active Directory in the cloud</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Can connect to/trust an Active Directory on-premises</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Users authenticating to AWS can be looked up on-prem and vice versa</a:t>
            </a:r>
          </a:p>
          <a:p>
            <a:pPr marL="0" marR="0" lvl="0" indent="0" algn="r"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Controls how SharePoint, .NET and SQL Server workloads in a </a:t>
            </a:r>
            <a:r>
              <a:rPr lang="en-US" sz="2000" dirty="0" err="1">
                <a:solidFill>
                  <a:srgbClr val="404040"/>
                </a:solidFill>
                <a:latin typeface="Trebuchet MS" panose="020B0603020202020204"/>
                <a:ea typeface="PS TT Commons" charset="0"/>
                <a:cs typeface="PS TT Commons" charset="0"/>
              </a:rPr>
              <a:t>VPC</a:t>
            </a:r>
            <a:r>
              <a:rPr lang="en-US" sz="2000" dirty="0">
                <a:solidFill>
                  <a:srgbClr val="404040"/>
                </a:solidFill>
                <a:latin typeface="Trebuchet MS" panose="020B0603020202020204"/>
                <a:ea typeface="PS TT Commons" charset="0"/>
                <a:cs typeface="PS TT Commons" charset="0"/>
              </a:rPr>
              <a:t> connect to AWS</a:t>
            </a:r>
          </a:p>
        </p:txBody>
      </p:sp>
      <p:sp>
        <p:nvSpPr>
          <p:cNvPr id="11" name="TextBox 10">
            <a:extLst>
              <a:ext uri="{FF2B5EF4-FFF2-40B4-BE49-F238E27FC236}">
                <a16:creationId xmlns:a16="http://schemas.microsoft.com/office/drawing/2014/main" id="{C5A657D1-2C8A-47F1-B42F-CA19C24EABAD}"/>
              </a:ext>
            </a:extLst>
          </p:cNvPr>
          <p:cNvSpPr txBox="1"/>
          <p:nvPr/>
        </p:nvSpPr>
        <p:spPr>
          <a:xfrm>
            <a:off x="6368716" y="2139846"/>
            <a:ext cx="474845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6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sp>
        <p:nvSpPr>
          <p:cNvPr id="14" name="TextBox 13">
            <a:extLst>
              <a:ext uri="{FF2B5EF4-FFF2-40B4-BE49-F238E27FC236}">
                <a16:creationId xmlns:a16="http://schemas.microsoft.com/office/drawing/2014/main" id="{63460981-EEEB-DC4B-D4DB-41FD2184F6DF}"/>
              </a:ext>
            </a:extLst>
          </p:cNvPr>
          <p:cNvSpPr txBox="1"/>
          <p:nvPr/>
        </p:nvSpPr>
        <p:spPr>
          <a:xfrm>
            <a:off x="6368716" y="2139844"/>
            <a:ext cx="4748459" cy="1830573"/>
          </a:xfrm>
          <a:prstGeom prst="rect">
            <a:avLst/>
          </a:prstGeom>
        </p:spPr>
        <p:txBody>
          <a:bodyPr vert="horz" wrap="square" lIns="0" tIns="32970" rIns="65939" bIns="32970" rtlCol="0" anchor="t" anchorCtr="0">
            <a:noAutofit/>
          </a:bodyPr>
          <a:lstStyle/>
          <a:p>
            <a:pPr marL="0" marR="0" lvl="0" indent="0" algn="l" defTabSz="439502" rtl="0" eaLnBrk="1" fontAlgn="auto" latinLnBrk="0" hangingPunct="1">
              <a:lnSpc>
                <a:spcPct val="100000"/>
              </a:lnSpc>
              <a:spcBef>
                <a:spcPts val="600"/>
              </a:spcBef>
              <a:spcAft>
                <a:spcPts val="60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A proxy to redirect requests to on-premises Active</a:t>
            </a:r>
            <a:r>
              <a:rPr kumimoji="0" lang="en-US" sz="2000" b="0" i="0" u="none" strike="noStrike" kern="1200" cap="none" spc="0" normalizeH="0" noProof="0" dirty="0">
                <a:ln>
                  <a:noFill/>
                </a:ln>
                <a:solidFill>
                  <a:srgbClr val="404040"/>
                </a:solidFill>
                <a:effectLst/>
                <a:uLnTx/>
                <a:uFillTx/>
                <a:latin typeface="Trebuchet MS" panose="020B0603020202020204"/>
                <a:ea typeface="PS TT Commons" charset="0"/>
                <a:cs typeface="PS TT Commons" charset="0"/>
              </a:rPr>
              <a:t> </a:t>
            </a:r>
            <a:r>
              <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rPr>
              <a:t>Directory</a:t>
            </a:r>
          </a:p>
          <a:p>
            <a:pPr marL="0" marR="0" lvl="0" indent="0" algn="l" defTabSz="439502" rtl="0" eaLnBrk="1" fontAlgn="auto" latinLnBrk="0" hangingPunct="1">
              <a:lnSpc>
                <a:spcPct val="100000"/>
              </a:lnSpc>
              <a:spcBef>
                <a:spcPts val="600"/>
              </a:spcBef>
              <a:spcAft>
                <a:spcPts val="600"/>
              </a:spcAft>
              <a:buClrTx/>
              <a:buSzTx/>
              <a:buFontTx/>
              <a:buNone/>
              <a:tabLst/>
              <a:defRPr/>
            </a:pPr>
            <a:r>
              <a:rPr lang="en-US" sz="2000" dirty="0">
                <a:solidFill>
                  <a:srgbClr val="404040"/>
                </a:solidFill>
                <a:latin typeface="Trebuchet MS" panose="020B0603020202020204"/>
                <a:ea typeface="PS TT Commons" charset="0"/>
                <a:cs typeface="PS TT Commons" charset="0"/>
              </a:rPr>
              <a:t>Users are managed on-premises</a:t>
            </a:r>
            <a:endParaRPr kumimoji="0" lang="en-US" sz="20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a:p>
            <a:pPr marL="0" marR="0" lvl="0" indent="0" algn="l" defTabSz="439502" rtl="0" eaLnBrk="1" fontAlgn="auto" latinLnBrk="0" hangingPunct="1">
              <a:lnSpc>
                <a:spcPct val="100000"/>
              </a:lnSpc>
              <a:spcBef>
                <a:spcPts val="600"/>
              </a:spcBef>
              <a:spcAft>
                <a:spcPts val="60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Trebuchet MS" panose="020B0603020202020204"/>
              <a:ea typeface="PS TT Commons" charset="0"/>
              <a:cs typeface="PS TT Commons" charset="0"/>
            </a:endParaRPr>
          </a:p>
        </p:txBody>
      </p:sp>
      <p:pic>
        <p:nvPicPr>
          <p:cNvPr id="15" name="Graphic 31">
            <a:extLst>
              <a:ext uri="{FF2B5EF4-FFF2-40B4-BE49-F238E27FC236}">
                <a16:creationId xmlns:a16="http://schemas.microsoft.com/office/drawing/2014/main" id="{10ED6FB8-4D4D-A6E6-29AB-0DC11368B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1558" y="5082820"/>
            <a:ext cx="1204315" cy="120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1DA8DB1F-A965-E747-4C60-938A52BF9844}"/>
              </a:ext>
            </a:extLst>
          </p:cNvPr>
          <p:cNvSpPr txBox="1">
            <a:spLocks noChangeArrowheads="1"/>
          </p:cNvSpPr>
          <p:nvPr/>
        </p:nvSpPr>
        <p:spPr bwMode="auto">
          <a:xfrm>
            <a:off x="3583339" y="6200636"/>
            <a:ext cx="1540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AWS Managed</a:t>
            </a:r>
            <a:br>
              <a:rPr lang="en-US" altLang="en-US" sz="1200" b="1" dirty="0">
                <a:latin typeface="+mj-lt"/>
                <a:ea typeface="Amazon Ember" panose="020B0603020204020204" pitchFamily="34" charset="0"/>
                <a:cs typeface="Arial" panose="020B0604020202020204" pitchFamily="34" charset="0"/>
              </a:rPr>
            </a:br>
            <a:r>
              <a:rPr lang="en-US" altLang="en-US" sz="1200" b="1" dirty="0">
                <a:latin typeface="+mj-lt"/>
                <a:ea typeface="Amazon Ember" panose="020B0603020204020204" pitchFamily="34" charset="0"/>
                <a:cs typeface="Arial" panose="020B0604020202020204" pitchFamily="34" charset="0"/>
              </a:rPr>
              <a:t>Microsoft AD</a:t>
            </a:r>
          </a:p>
        </p:txBody>
      </p:sp>
      <p:sp>
        <p:nvSpPr>
          <p:cNvPr id="2" name="Rectangle 1">
            <a:extLst>
              <a:ext uri="{FF2B5EF4-FFF2-40B4-BE49-F238E27FC236}">
                <a16:creationId xmlns:a16="http://schemas.microsoft.com/office/drawing/2014/main" id="{F3E9B390-DCA7-3587-FC88-C7818371452D}"/>
              </a:ext>
            </a:extLst>
          </p:cNvPr>
          <p:cNvSpPr/>
          <p:nvPr/>
        </p:nvSpPr>
        <p:spPr>
          <a:xfrm>
            <a:off x="1984077" y="5205292"/>
            <a:ext cx="810883" cy="9593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8">
            <a:extLst>
              <a:ext uri="{FF2B5EF4-FFF2-40B4-BE49-F238E27FC236}">
                <a16:creationId xmlns:a16="http://schemas.microsoft.com/office/drawing/2014/main" id="{BF9BC1F5-8643-9CBF-082F-17F5AE3D567A}"/>
              </a:ext>
            </a:extLst>
          </p:cNvPr>
          <p:cNvSpPr txBox="1">
            <a:spLocks noChangeArrowheads="1"/>
          </p:cNvSpPr>
          <p:nvPr/>
        </p:nvSpPr>
        <p:spPr bwMode="auto">
          <a:xfrm>
            <a:off x="1619142" y="6170218"/>
            <a:ext cx="15407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On-Prem AD</a:t>
            </a:r>
          </a:p>
        </p:txBody>
      </p:sp>
      <p:cxnSp>
        <p:nvCxnSpPr>
          <p:cNvPr id="5" name="Straight Arrow Connector 4">
            <a:extLst>
              <a:ext uri="{FF2B5EF4-FFF2-40B4-BE49-F238E27FC236}">
                <a16:creationId xmlns:a16="http://schemas.microsoft.com/office/drawing/2014/main" id="{D01EB60F-6CD6-A25D-CA91-2BF92F37C7F6}"/>
              </a:ext>
            </a:extLst>
          </p:cNvPr>
          <p:cNvCxnSpPr>
            <a:cxnSpLocks/>
            <a:stCxn id="2" idx="3"/>
          </p:cNvCxnSpPr>
          <p:nvPr/>
        </p:nvCxnSpPr>
        <p:spPr>
          <a:xfrm>
            <a:off x="2794960" y="5684977"/>
            <a:ext cx="120431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8">
            <a:extLst>
              <a:ext uri="{FF2B5EF4-FFF2-40B4-BE49-F238E27FC236}">
                <a16:creationId xmlns:a16="http://schemas.microsoft.com/office/drawing/2014/main" id="{069CA090-B432-365E-EE72-65334B26BD3F}"/>
              </a:ext>
            </a:extLst>
          </p:cNvPr>
          <p:cNvSpPr txBox="1">
            <a:spLocks noChangeArrowheads="1"/>
          </p:cNvSpPr>
          <p:nvPr/>
        </p:nvSpPr>
        <p:spPr bwMode="auto">
          <a:xfrm>
            <a:off x="2658249" y="5260919"/>
            <a:ext cx="15407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b="1" dirty="0">
                <a:latin typeface="+mj-lt"/>
                <a:ea typeface="Amazon Ember" panose="020B0603020204020204" pitchFamily="34" charset="0"/>
                <a:cs typeface="Arial" panose="020B0604020202020204" pitchFamily="34" charset="0"/>
              </a:rPr>
              <a:t>Established </a:t>
            </a:r>
            <a:br>
              <a:rPr lang="en-US" altLang="en-US" sz="1100" b="1" dirty="0">
                <a:latin typeface="+mj-lt"/>
                <a:ea typeface="Amazon Ember" panose="020B0603020204020204" pitchFamily="34" charset="0"/>
                <a:cs typeface="Arial" panose="020B0604020202020204" pitchFamily="34" charset="0"/>
              </a:rPr>
            </a:br>
            <a:r>
              <a:rPr lang="en-US" altLang="en-US" sz="1100" b="1" dirty="0">
                <a:latin typeface="+mj-lt"/>
                <a:ea typeface="Amazon Ember" panose="020B0603020204020204" pitchFamily="34" charset="0"/>
                <a:cs typeface="Arial" panose="020B0604020202020204" pitchFamily="34" charset="0"/>
              </a:rPr>
              <a:t>Trust</a:t>
            </a:r>
          </a:p>
        </p:txBody>
      </p:sp>
      <p:sp>
        <p:nvSpPr>
          <p:cNvPr id="19" name="TextBox 18">
            <a:extLst>
              <a:ext uri="{FF2B5EF4-FFF2-40B4-BE49-F238E27FC236}">
                <a16:creationId xmlns:a16="http://schemas.microsoft.com/office/drawing/2014/main" id="{E7406E64-C7AC-C9DC-3F83-F128CEBE6105}"/>
              </a:ext>
            </a:extLst>
          </p:cNvPr>
          <p:cNvSpPr txBox="1">
            <a:spLocks noChangeArrowheads="1"/>
          </p:cNvSpPr>
          <p:nvPr/>
        </p:nvSpPr>
        <p:spPr bwMode="auto">
          <a:xfrm>
            <a:off x="483834" y="5199184"/>
            <a:ext cx="15407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b="1" dirty="0">
                <a:latin typeface="+mj-lt"/>
                <a:ea typeface="Amazon Ember" panose="020B0603020204020204" pitchFamily="34" charset="0"/>
                <a:cs typeface="Arial" panose="020B0604020202020204" pitchFamily="34" charset="0"/>
              </a:rPr>
              <a:t>Authentication</a:t>
            </a:r>
            <a:r>
              <a:rPr lang="en-US" altLang="en-US" sz="1100" b="1" dirty="0">
                <a:latin typeface="+mj-lt"/>
                <a:ea typeface="Amazon Ember" panose="020B0603020204020204" pitchFamily="34" charset="0"/>
                <a:cs typeface="Arial" panose="020B0604020202020204" pitchFamily="34" charset="0"/>
                <a:sym typeface="Wingdings" panose="05000000000000000000" pitchFamily="2" charset="2"/>
              </a:rPr>
              <a:t></a:t>
            </a:r>
            <a:endParaRPr lang="en-US" altLang="en-US" sz="1100" b="1" dirty="0">
              <a:latin typeface="+mj-lt"/>
              <a:ea typeface="Amazon Ember" panose="020B06030202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DD8FED97-4075-27CF-DECF-DC899DCE2AEF}"/>
              </a:ext>
            </a:extLst>
          </p:cNvPr>
          <p:cNvSpPr txBox="1">
            <a:spLocks noChangeArrowheads="1"/>
          </p:cNvSpPr>
          <p:nvPr/>
        </p:nvSpPr>
        <p:spPr bwMode="auto">
          <a:xfrm>
            <a:off x="4416513" y="5199184"/>
            <a:ext cx="15407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b="1" dirty="0">
                <a:latin typeface="+mj-lt"/>
                <a:ea typeface="Amazon Ember" panose="020B0603020204020204" pitchFamily="34" charset="0"/>
                <a:cs typeface="Arial" panose="020B0604020202020204" pitchFamily="34" charset="0"/>
                <a:sym typeface="Wingdings" panose="05000000000000000000" pitchFamily="2" charset="2"/>
              </a:rPr>
              <a:t></a:t>
            </a:r>
            <a:r>
              <a:rPr lang="en-US" altLang="en-US" sz="1100" b="1" dirty="0">
                <a:latin typeface="+mj-lt"/>
                <a:ea typeface="Amazon Ember" panose="020B0603020204020204" pitchFamily="34" charset="0"/>
                <a:cs typeface="Arial" panose="020B0604020202020204" pitchFamily="34" charset="0"/>
              </a:rPr>
              <a:t>Authentication</a:t>
            </a:r>
          </a:p>
        </p:txBody>
      </p:sp>
      <p:sp>
        <p:nvSpPr>
          <p:cNvPr id="21" name="TextBox 18">
            <a:extLst>
              <a:ext uri="{FF2B5EF4-FFF2-40B4-BE49-F238E27FC236}">
                <a16:creationId xmlns:a16="http://schemas.microsoft.com/office/drawing/2014/main" id="{1D624FB8-D7A6-905E-098F-D83C7634B11E}"/>
              </a:ext>
            </a:extLst>
          </p:cNvPr>
          <p:cNvSpPr txBox="1">
            <a:spLocks noChangeArrowheads="1"/>
          </p:cNvSpPr>
          <p:nvPr/>
        </p:nvSpPr>
        <p:spPr bwMode="auto">
          <a:xfrm>
            <a:off x="1984020" y="5531562"/>
            <a:ext cx="784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Users</a:t>
            </a:r>
          </a:p>
        </p:txBody>
      </p:sp>
      <p:sp>
        <p:nvSpPr>
          <p:cNvPr id="22" name="TextBox 18">
            <a:extLst>
              <a:ext uri="{FF2B5EF4-FFF2-40B4-BE49-F238E27FC236}">
                <a16:creationId xmlns:a16="http://schemas.microsoft.com/office/drawing/2014/main" id="{E3CFCE03-430D-83BC-BA66-9A5E861AE613}"/>
              </a:ext>
            </a:extLst>
          </p:cNvPr>
          <p:cNvSpPr txBox="1">
            <a:spLocks noChangeArrowheads="1"/>
          </p:cNvSpPr>
          <p:nvPr/>
        </p:nvSpPr>
        <p:spPr bwMode="auto">
          <a:xfrm>
            <a:off x="3596281" y="5649427"/>
            <a:ext cx="12043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Users</a:t>
            </a:r>
          </a:p>
        </p:txBody>
      </p:sp>
      <p:sp>
        <p:nvSpPr>
          <p:cNvPr id="25" name="TextBox 18">
            <a:extLst>
              <a:ext uri="{FF2B5EF4-FFF2-40B4-BE49-F238E27FC236}">
                <a16:creationId xmlns:a16="http://schemas.microsoft.com/office/drawing/2014/main" id="{0BD960BD-2503-3C20-89BC-D13BF5CDD65A}"/>
              </a:ext>
            </a:extLst>
          </p:cNvPr>
          <p:cNvSpPr txBox="1">
            <a:spLocks noChangeArrowheads="1"/>
          </p:cNvSpPr>
          <p:nvPr/>
        </p:nvSpPr>
        <p:spPr bwMode="auto">
          <a:xfrm>
            <a:off x="9279857" y="6247779"/>
            <a:ext cx="15407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AD Connector</a:t>
            </a:r>
          </a:p>
        </p:txBody>
      </p:sp>
      <p:sp>
        <p:nvSpPr>
          <p:cNvPr id="26" name="Rectangle 25">
            <a:extLst>
              <a:ext uri="{FF2B5EF4-FFF2-40B4-BE49-F238E27FC236}">
                <a16:creationId xmlns:a16="http://schemas.microsoft.com/office/drawing/2014/main" id="{EC707348-793D-257E-C444-DD7DBB5C5DCA}"/>
              </a:ext>
            </a:extLst>
          </p:cNvPr>
          <p:cNvSpPr/>
          <p:nvPr/>
        </p:nvSpPr>
        <p:spPr>
          <a:xfrm>
            <a:off x="7557516" y="5205292"/>
            <a:ext cx="810883" cy="9593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18">
            <a:extLst>
              <a:ext uri="{FF2B5EF4-FFF2-40B4-BE49-F238E27FC236}">
                <a16:creationId xmlns:a16="http://schemas.microsoft.com/office/drawing/2014/main" id="{E107A131-C643-36D5-6B2E-0156AA8EDAEB}"/>
              </a:ext>
            </a:extLst>
          </p:cNvPr>
          <p:cNvSpPr txBox="1">
            <a:spLocks noChangeArrowheads="1"/>
          </p:cNvSpPr>
          <p:nvPr/>
        </p:nvSpPr>
        <p:spPr bwMode="auto">
          <a:xfrm>
            <a:off x="7192581" y="6170218"/>
            <a:ext cx="15407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On-Prem AD</a:t>
            </a:r>
          </a:p>
        </p:txBody>
      </p:sp>
      <p:cxnSp>
        <p:nvCxnSpPr>
          <p:cNvPr id="28" name="Straight Arrow Connector 27">
            <a:extLst>
              <a:ext uri="{FF2B5EF4-FFF2-40B4-BE49-F238E27FC236}">
                <a16:creationId xmlns:a16="http://schemas.microsoft.com/office/drawing/2014/main" id="{45862740-EC8B-22D9-9877-23725BBF8EAD}"/>
              </a:ext>
            </a:extLst>
          </p:cNvPr>
          <p:cNvCxnSpPr>
            <a:cxnSpLocks/>
            <a:stCxn id="26" idx="3"/>
          </p:cNvCxnSpPr>
          <p:nvPr/>
        </p:nvCxnSpPr>
        <p:spPr>
          <a:xfrm>
            <a:off x="8368399" y="5684977"/>
            <a:ext cx="120431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9" name="TextBox 18">
            <a:extLst>
              <a:ext uri="{FF2B5EF4-FFF2-40B4-BE49-F238E27FC236}">
                <a16:creationId xmlns:a16="http://schemas.microsoft.com/office/drawing/2014/main" id="{A9515A1F-914C-D96A-E8FF-DB1340BE2B6D}"/>
              </a:ext>
            </a:extLst>
          </p:cNvPr>
          <p:cNvSpPr txBox="1">
            <a:spLocks noChangeArrowheads="1"/>
          </p:cNvSpPr>
          <p:nvPr/>
        </p:nvSpPr>
        <p:spPr bwMode="auto">
          <a:xfrm>
            <a:off x="8231688" y="5438719"/>
            <a:ext cx="15407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b="1" dirty="0">
                <a:latin typeface="+mj-lt"/>
                <a:ea typeface="Amazon Ember" panose="020B0603020204020204" pitchFamily="34" charset="0"/>
                <a:cs typeface="Arial" panose="020B0604020202020204" pitchFamily="34" charset="0"/>
              </a:rPr>
              <a:t>Proxy</a:t>
            </a:r>
          </a:p>
        </p:txBody>
      </p:sp>
      <p:sp>
        <p:nvSpPr>
          <p:cNvPr id="31" name="TextBox 30">
            <a:extLst>
              <a:ext uri="{FF2B5EF4-FFF2-40B4-BE49-F238E27FC236}">
                <a16:creationId xmlns:a16="http://schemas.microsoft.com/office/drawing/2014/main" id="{201F42D7-EF69-1E18-16C2-1321E9E56A67}"/>
              </a:ext>
            </a:extLst>
          </p:cNvPr>
          <p:cNvSpPr txBox="1">
            <a:spLocks noChangeArrowheads="1"/>
          </p:cNvSpPr>
          <p:nvPr/>
        </p:nvSpPr>
        <p:spPr bwMode="auto">
          <a:xfrm>
            <a:off x="9989952" y="5199184"/>
            <a:ext cx="15407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b="1" dirty="0">
                <a:latin typeface="+mj-lt"/>
                <a:ea typeface="Amazon Ember" panose="020B0603020204020204" pitchFamily="34" charset="0"/>
                <a:cs typeface="Arial" panose="020B0604020202020204" pitchFamily="34" charset="0"/>
                <a:sym typeface="Wingdings" panose="05000000000000000000" pitchFamily="2" charset="2"/>
              </a:rPr>
              <a:t></a:t>
            </a:r>
            <a:r>
              <a:rPr lang="en-US" altLang="en-US" sz="1100" b="1" dirty="0">
                <a:latin typeface="+mj-lt"/>
                <a:ea typeface="Amazon Ember" panose="020B0603020204020204" pitchFamily="34" charset="0"/>
                <a:cs typeface="Arial" panose="020B0604020202020204" pitchFamily="34" charset="0"/>
              </a:rPr>
              <a:t>Authentication</a:t>
            </a:r>
          </a:p>
        </p:txBody>
      </p:sp>
      <p:sp>
        <p:nvSpPr>
          <p:cNvPr id="32" name="TextBox 18">
            <a:extLst>
              <a:ext uri="{FF2B5EF4-FFF2-40B4-BE49-F238E27FC236}">
                <a16:creationId xmlns:a16="http://schemas.microsoft.com/office/drawing/2014/main" id="{8FCF7363-1F4E-CA52-8627-6006178D658E}"/>
              </a:ext>
            </a:extLst>
          </p:cNvPr>
          <p:cNvSpPr txBox="1">
            <a:spLocks noChangeArrowheads="1"/>
          </p:cNvSpPr>
          <p:nvPr/>
        </p:nvSpPr>
        <p:spPr bwMode="auto">
          <a:xfrm>
            <a:off x="7569816" y="5531562"/>
            <a:ext cx="7846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b="1" dirty="0">
                <a:latin typeface="+mj-lt"/>
                <a:ea typeface="Amazon Ember" panose="020B0603020204020204" pitchFamily="34" charset="0"/>
                <a:cs typeface="Arial" panose="020B0604020202020204" pitchFamily="34" charset="0"/>
              </a:rPr>
              <a:t>Users</a:t>
            </a:r>
          </a:p>
        </p:txBody>
      </p:sp>
      <p:pic>
        <p:nvPicPr>
          <p:cNvPr id="34" name="Graphic 14">
            <a:extLst>
              <a:ext uri="{FF2B5EF4-FFF2-40B4-BE49-F238E27FC236}">
                <a16:creationId xmlns:a16="http://schemas.microsoft.com/office/drawing/2014/main" id="{1DC417D7-0464-1E6B-7B15-4B058068C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3826" y="5079151"/>
            <a:ext cx="1225310" cy="122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550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build="p"/>
      <p:bldP spid="16" grpId="0"/>
      <p:bldP spid="2" grpId="0" animBg="1"/>
      <p:bldP spid="17" grpId="0"/>
      <p:bldP spid="18" grpId="0"/>
      <p:bldP spid="19" grpId="0"/>
      <p:bldP spid="20" grpId="0"/>
      <p:bldP spid="21" grpId="0"/>
      <p:bldP spid="22" grpId="0"/>
      <p:bldP spid="25" grpId="0"/>
      <p:bldP spid="26" grpId="0" animBg="1"/>
      <p:bldP spid="27" grpId="0"/>
      <p:bldP spid="29" grpId="0"/>
      <p:bldP spid="31"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picture containing text, person&#10;&#10;Description automatically generated">
            <a:extLst>
              <a:ext uri="{FF2B5EF4-FFF2-40B4-BE49-F238E27FC236}">
                <a16:creationId xmlns:a16="http://schemas.microsoft.com/office/drawing/2014/main" id="{4EAD8C1F-ADAC-D7FC-4114-FC701F9F3285}"/>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2"/>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1344178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raphic 4" descr="Hero Male outline">
            <a:extLst>
              <a:ext uri="{FF2B5EF4-FFF2-40B4-BE49-F238E27FC236}">
                <a16:creationId xmlns:a16="http://schemas.microsoft.com/office/drawing/2014/main" id="{BBAC7A86-A4AA-C17F-8028-0E70F0B140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7485" y="620485"/>
            <a:ext cx="5617029" cy="5617029"/>
          </a:xfrm>
          <a:prstGeom prst="rect">
            <a:avLst/>
          </a:prstGeom>
        </p:spPr>
      </p:pic>
      <p:sp>
        <p:nvSpPr>
          <p:cNvPr id="7" name="Star: 5 Points 6">
            <a:extLst>
              <a:ext uri="{FF2B5EF4-FFF2-40B4-BE49-F238E27FC236}">
                <a16:creationId xmlns:a16="http://schemas.microsoft.com/office/drawing/2014/main" id="{B56564BB-2B6A-D16F-B644-88F84FA3C61F}"/>
              </a:ext>
            </a:extLst>
          </p:cNvPr>
          <p:cNvSpPr/>
          <p:nvPr/>
        </p:nvSpPr>
        <p:spPr>
          <a:xfrm rot="1279491">
            <a:off x="6096000" y="2008414"/>
            <a:ext cx="1273629" cy="1273629"/>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err="1">
                <a:solidFill>
                  <a:srgbClr val="FF0000"/>
                </a:solidFill>
              </a:rPr>
              <a:t>SSO</a:t>
            </a:r>
            <a:endParaRPr lang="en-US" sz="2000" b="1" dirty="0">
              <a:solidFill>
                <a:srgbClr val="FF0000"/>
              </a:solidFill>
            </a:endParaRPr>
          </a:p>
        </p:txBody>
      </p:sp>
    </p:spTree>
    <p:extLst>
      <p:ext uri="{BB962C8B-B14F-4D97-AF65-F5344CB8AC3E}">
        <p14:creationId xmlns:p14="http://schemas.microsoft.com/office/powerpoint/2010/main" val="2160756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6">
            <a:extLst>
              <a:ext uri="{FF2B5EF4-FFF2-40B4-BE49-F238E27FC236}">
                <a16:creationId xmlns:a16="http://schemas.microsoft.com/office/drawing/2014/main" id="{2053C1AD-89B2-D503-B0BB-CDE31F373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7157" y="486002"/>
            <a:ext cx="1077686" cy="1077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D7343281-2835-D800-F803-598DF1829B41}"/>
              </a:ext>
            </a:extLst>
          </p:cNvPr>
          <p:cNvSpPr txBox="1">
            <a:spLocks noChangeArrowheads="1"/>
          </p:cNvSpPr>
          <p:nvPr/>
        </p:nvSpPr>
        <p:spPr bwMode="auto">
          <a:xfrm>
            <a:off x="4044837" y="1563688"/>
            <a:ext cx="41023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800" dirty="0">
                <a:latin typeface="+mj-lt"/>
                <a:ea typeface="Amazon Ember" panose="020B0603020204020204" pitchFamily="34" charset="0"/>
                <a:cs typeface="Arial" panose="020B0604020202020204" pitchFamily="34" charset="0"/>
              </a:rPr>
              <a:t>AWS Single Sign-On</a:t>
            </a:r>
          </a:p>
        </p:txBody>
      </p:sp>
      <p:sp>
        <p:nvSpPr>
          <p:cNvPr id="6" name="Rectangle 5">
            <a:extLst>
              <a:ext uri="{FF2B5EF4-FFF2-40B4-BE49-F238E27FC236}">
                <a16:creationId xmlns:a16="http://schemas.microsoft.com/office/drawing/2014/main" id="{EB97F71A-D8A9-D60E-0F0E-6ED922500DD5}"/>
              </a:ext>
            </a:extLst>
          </p:cNvPr>
          <p:cNvSpPr/>
          <p:nvPr/>
        </p:nvSpPr>
        <p:spPr>
          <a:xfrm>
            <a:off x="4370008" y="2978447"/>
            <a:ext cx="3451984" cy="20670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tableware, plate, dishware&#10;&#10;Description automatically generated">
            <a:extLst>
              <a:ext uri="{FF2B5EF4-FFF2-40B4-BE49-F238E27FC236}">
                <a16:creationId xmlns:a16="http://schemas.microsoft.com/office/drawing/2014/main" id="{410903FD-69F2-14D5-5DDB-21C309BBC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0301" y="2806507"/>
            <a:ext cx="740195" cy="442883"/>
          </a:xfrm>
          <a:prstGeom prst="rect">
            <a:avLst/>
          </a:prstGeom>
          <a:solidFill>
            <a:schemeClr val="bg1"/>
          </a:solidFill>
        </p:spPr>
      </p:pic>
      <p:sp>
        <p:nvSpPr>
          <p:cNvPr id="8" name="TextBox 9">
            <a:extLst>
              <a:ext uri="{FF2B5EF4-FFF2-40B4-BE49-F238E27FC236}">
                <a16:creationId xmlns:a16="http://schemas.microsoft.com/office/drawing/2014/main" id="{762D97D4-2E56-4629-D7FB-07AE76DDECA4}"/>
              </a:ext>
            </a:extLst>
          </p:cNvPr>
          <p:cNvSpPr txBox="1">
            <a:spLocks noChangeArrowheads="1"/>
          </p:cNvSpPr>
          <p:nvPr/>
        </p:nvSpPr>
        <p:spPr bwMode="auto">
          <a:xfrm>
            <a:off x="4689418" y="3109071"/>
            <a:ext cx="2813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AWS Accounts</a:t>
            </a:r>
          </a:p>
        </p:txBody>
      </p:sp>
      <p:pic>
        <p:nvPicPr>
          <p:cNvPr id="9" name="Graphic 7">
            <a:extLst>
              <a:ext uri="{FF2B5EF4-FFF2-40B4-BE49-F238E27FC236}">
                <a16:creationId xmlns:a16="http://schemas.microsoft.com/office/drawing/2014/main" id="{75AF64CF-3148-9557-68E4-E7635E47205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689418" y="3748928"/>
            <a:ext cx="687973" cy="68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4747072-378E-A85B-5C22-A638B5B269CF}"/>
              </a:ext>
            </a:extLst>
          </p:cNvPr>
          <p:cNvSpPr txBox="1">
            <a:spLocks noChangeArrowheads="1"/>
          </p:cNvSpPr>
          <p:nvPr/>
        </p:nvSpPr>
        <p:spPr bwMode="auto">
          <a:xfrm>
            <a:off x="4455298" y="4384260"/>
            <a:ext cx="1156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dev</a:t>
            </a:r>
          </a:p>
        </p:txBody>
      </p:sp>
      <p:pic>
        <p:nvPicPr>
          <p:cNvPr id="11" name="Graphic 7">
            <a:extLst>
              <a:ext uri="{FF2B5EF4-FFF2-40B4-BE49-F238E27FC236}">
                <a16:creationId xmlns:a16="http://schemas.microsoft.com/office/drawing/2014/main" id="{D289F776-36DC-E31F-3BD8-1B06F2274B7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794659" y="3719961"/>
            <a:ext cx="687973" cy="68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20BC825-7C53-864E-CC84-82DA05AC1126}"/>
              </a:ext>
            </a:extLst>
          </p:cNvPr>
          <p:cNvSpPr txBox="1">
            <a:spLocks noChangeArrowheads="1"/>
          </p:cNvSpPr>
          <p:nvPr/>
        </p:nvSpPr>
        <p:spPr bwMode="auto">
          <a:xfrm>
            <a:off x="5560539" y="4355293"/>
            <a:ext cx="1156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test</a:t>
            </a:r>
          </a:p>
        </p:txBody>
      </p:sp>
      <p:pic>
        <p:nvPicPr>
          <p:cNvPr id="13" name="Graphic 7">
            <a:extLst>
              <a:ext uri="{FF2B5EF4-FFF2-40B4-BE49-F238E27FC236}">
                <a16:creationId xmlns:a16="http://schemas.microsoft.com/office/drawing/2014/main" id="{011E3B3A-68CF-AE14-233A-8D22049239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899900" y="3708241"/>
            <a:ext cx="687973" cy="68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F947A53-E71C-D269-B161-5EB8B81790BD}"/>
              </a:ext>
            </a:extLst>
          </p:cNvPr>
          <p:cNvSpPr txBox="1">
            <a:spLocks noChangeArrowheads="1"/>
          </p:cNvSpPr>
          <p:nvPr/>
        </p:nvSpPr>
        <p:spPr bwMode="auto">
          <a:xfrm>
            <a:off x="6665780" y="4343573"/>
            <a:ext cx="1156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prod</a:t>
            </a:r>
          </a:p>
        </p:txBody>
      </p:sp>
      <p:sp>
        <p:nvSpPr>
          <p:cNvPr id="15" name="Rectangle 14">
            <a:extLst>
              <a:ext uri="{FF2B5EF4-FFF2-40B4-BE49-F238E27FC236}">
                <a16:creationId xmlns:a16="http://schemas.microsoft.com/office/drawing/2014/main" id="{8C45BC1F-36FD-22E7-B990-7EFACF2A14FB}"/>
              </a:ext>
            </a:extLst>
          </p:cNvPr>
          <p:cNvSpPr/>
          <p:nvPr/>
        </p:nvSpPr>
        <p:spPr>
          <a:xfrm>
            <a:off x="548103" y="2978447"/>
            <a:ext cx="3132573" cy="20670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9">
            <a:extLst>
              <a:ext uri="{FF2B5EF4-FFF2-40B4-BE49-F238E27FC236}">
                <a16:creationId xmlns:a16="http://schemas.microsoft.com/office/drawing/2014/main" id="{8C910F86-92CA-495E-95E9-05227468D3B2}"/>
              </a:ext>
            </a:extLst>
          </p:cNvPr>
          <p:cNvSpPr txBox="1">
            <a:spLocks noChangeArrowheads="1"/>
          </p:cNvSpPr>
          <p:nvPr/>
        </p:nvSpPr>
        <p:spPr bwMode="auto">
          <a:xfrm>
            <a:off x="707807" y="3109071"/>
            <a:ext cx="2813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On-Prem AD</a:t>
            </a:r>
          </a:p>
        </p:txBody>
      </p:sp>
      <p:pic>
        <p:nvPicPr>
          <p:cNvPr id="25" name="Picture 24" descr="Graphical user interface&#10;&#10;Description automatically generated with medium confidence">
            <a:extLst>
              <a:ext uri="{FF2B5EF4-FFF2-40B4-BE49-F238E27FC236}">
                <a16:creationId xmlns:a16="http://schemas.microsoft.com/office/drawing/2014/main" id="{3B47D25A-499B-2773-E920-3331D121947B}"/>
              </a:ext>
            </a:extLst>
          </p:cNvPr>
          <p:cNvPicPr>
            <a:picLocks noChangeAspect="1"/>
          </p:cNvPicPr>
          <p:nvPr/>
        </p:nvPicPr>
        <p:blipFill rotWithShape="1">
          <a:blip r:embed="rId7">
            <a:extLst>
              <a:ext uri="{28A0092B-C50C-407E-A947-70E740481C1C}">
                <a14:useLocalDpi xmlns:a14="http://schemas.microsoft.com/office/drawing/2010/main" val="0"/>
              </a:ext>
            </a:extLst>
          </a:blip>
          <a:srcRect t="39681" b="35938"/>
          <a:stretch/>
        </p:blipFill>
        <p:spPr>
          <a:xfrm>
            <a:off x="811457" y="3801569"/>
            <a:ext cx="2605864" cy="635332"/>
          </a:xfrm>
          <a:prstGeom prst="rect">
            <a:avLst/>
          </a:prstGeom>
        </p:spPr>
      </p:pic>
      <p:cxnSp>
        <p:nvCxnSpPr>
          <p:cNvPr id="26" name="Connector: Elbow 25">
            <a:extLst>
              <a:ext uri="{FF2B5EF4-FFF2-40B4-BE49-F238E27FC236}">
                <a16:creationId xmlns:a16="http://schemas.microsoft.com/office/drawing/2014/main" id="{4D48174A-FB51-BEF0-0AA3-2842FA6DAE10}"/>
              </a:ext>
            </a:extLst>
          </p:cNvPr>
          <p:cNvCxnSpPr>
            <a:cxnSpLocks/>
            <a:stCxn id="4" idx="1"/>
            <a:endCxn id="15" idx="0"/>
          </p:cNvCxnSpPr>
          <p:nvPr/>
        </p:nvCxnSpPr>
        <p:spPr>
          <a:xfrm rot="10800000" flipV="1">
            <a:off x="2114391" y="1024845"/>
            <a:ext cx="3442767" cy="1953602"/>
          </a:xfrm>
          <a:prstGeom prst="bentConnector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21FB2E-A7E1-F941-1FF5-C6354D7F8CA8}"/>
              </a:ext>
            </a:extLst>
          </p:cNvPr>
          <p:cNvCxnSpPr>
            <a:cxnSpLocks/>
            <a:stCxn id="5" idx="2"/>
            <a:endCxn id="6" idx="0"/>
          </p:cNvCxnSpPr>
          <p:nvPr/>
        </p:nvCxnSpPr>
        <p:spPr>
          <a:xfrm>
            <a:off x="6096000" y="2086908"/>
            <a:ext cx="0" cy="891539"/>
          </a:xfrm>
          <a:prstGeom prst="straightConnector1">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547F204-D4FB-E4BC-502F-D97108BF7CD8}"/>
              </a:ext>
            </a:extLst>
          </p:cNvPr>
          <p:cNvSpPr/>
          <p:nvPr/>
        </p:nvSpPr>
        <p:spPr>
          <a:xfrm>
            <a:off x="8511324" y="2978447"/>
            <a:ext cx="3132573" cy="2067081"/>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9">
            <a:extLst>
              <a:ext uri="{FF2B5EF4-FFF2-40B4-BE49-F238E27FC236}">
                <a16:creationId xmlns:a16="http://schemas.microsoft.com/office/drawing/2014/main" id="{5933ADF2-177C-8752-6E4B-82BB95DCDC2A}"/>
              </a:ext>
            </a:extLst>
          </p:cNvPr>
          <p:cNvSpPr txBox="1">
            <a:spLocks noChangeArrowheads="1"/>
          </p:cNvSpPr>
          <p:nvPr/>
        </p:nvSpPr>
        <p:spPr bwMode="auto">
          <a:xfrm>
            <a:off x="8560311" y="3109071"/>
            <a:ext cx="2972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Business Cloud Apps</a:t>
            </a:r>
          </a:p>
        </p:txBody>
      </p:sp>
      <p:pic>
        <p:nvPicPr>
          <p:cNvPr id="42" name="Picture 41" descr="Shape&#10;&#10;Description automatically generated with medium confidence">
            <a:extLst>
              <a:ext uri="{FF2B5EF4-FFF2-40B4-BE49-F238E27FC236}">
                <a16:creationId xmlns:a16="http://schemas.microsoft.com/office/drawing/2014/main" id="{D2848691-48A6-CA83-F03F-A2CA224BA2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4193" y="4480165"/>
            <a:ext cx="1859797" cy="365760"/>
          </a:xfrm>
          <a:prstGeom prst="rect">
            <a:avLst/>
          </a:prstGeom>
        </p:spPr>
      </p:pic>
      <p:pic>
        <p:nvPicPr>
          <p:cNvPr id="44" name="Picture 43" descr="Shape&#10;&#10;Description automatically generated with medium confidence">
            <a:extLst>
              <a:ext uri="{FF2B5EF4-FFF2-40B4-BE49-F238E27FC236}">
                <a16:creationId xmlns:a16="http://schemas.microsoft.com/office/drawing/2014/main" id="{EE9FA2CF-C210-64C6-8AFE-3CC99905F2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87134" y="4038483"/>
            <a:ext cx="1433914" cy="365760"/>
          </a:xfrm>
          <a:prstGeom prst="rect">
            <a:avLst/>
          </a:prstGeom>
        </p:spPr>
      </p:pic>
      <p:pic>
        <p:nvPicPr>
          <p:cNvPr id="46" name="Picture 45" descr="Logo&#10;&#10;Description automatically generated">
            <a:extLst>
              <a:ext uri="{FF2B5EF4-FFF2-40B4-BE49-F238E27FC236}">
                <a16:creationId xmlns:a16="http://schemas.microsoft.com/office/drawing/2014/main" id="{AC577F6F-A7A0-B653-0BE4-441BA36899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1291" y="3626415"/>
            <a:ext cx="1625600" cy="365760"/>
          </a:xfrm>
          <a:prstGeom prst="rect">
            <a:avLst/>
          </a:prstGeom>
        </p:spPr>
      </p:pic>
      <p:cxnSp>
        <p:nvCxnSpPr>
          <p:cNvPr id="47" name="Connector: Elbow 46">
            <a:extLst>
              <a:ext uri="{FF2B5EF4-FFF2-40B4-BE49-F238E27FC236}">
                <a16:creationId xmlns:a16="http://schemas.microsoft.com/office/drawing/2014/main" id="{4B849300-976A-F78F-F30E-4723A12227FD}"/>
              </a:ext>
            </a:extLst>
          </p:cNvPr>
          <p:cNvCxnSpPr>
            <a:cxnSpLocks/>
            <a:stCxn id="4" idx="3"/>
            <a:endCxn id="38" idx="0"/>
          </p:cNvCxnSpPr>
          <p:nvPr/>
        </p:nvCxnSpPr>
        <p:spPr>
          <a:xfrm>
            <a:off x="6634843" y="1024845"/>
            <a:ext cx="3442768" cy="1953602"/>
          </a:xfrm>
          <a:prstGeom prst="bentConnector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F8E544E-E59E-B226-7199-F79BFE4A37BF}"/>
              </a:ext>
            </a:extLst>
          </p:cNvPr>
          <p:cNvSpPr/>
          <p:nvPr/>
        </p:nvSpPr>
        <p:spPr>
          <a:xfrm>
            <a:off x="4529713" y="5559131"/>
            <a:ext cx="3132573" cy="1032939"/>
          </a:xfrm>
          <a:prstGeom prst="rect">
            <a:avLst/>
          </a:prstGeom>
          <a:noFill/>
          <a:ln w="285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9">
            <a:extLst>
              <a:ext uri="{FF2B5EF4-FFF2-40B4-BE49-F238E27FC236}">
                <a16:creationId xmlns:a16="http://schemas.microsoft.com/office/drawing/2014/main" id="{9CF87BBF-109A-9642-E4A7-15E322FDD3F9}"/>
              </a:ext>
            </a:extLst>
          </p:cNvPr>
          <p:cNvSpPr txBox="1">
            <a:spLocks noChangeArrowheads="1"/>
          </p:cNvSpPr>
          <p:nvPr/>
        </p:nvSpPr>
        <p:spPr bwMode="auto">
          <a:xfrm>
            <a:off x="4689418" y="5844767"/>
            <a:ext cx="28131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mj-lt"/>
                <a:ea typeface="Amazon Ember" panose="020B0603020204020204" pitchFamily="34" charset="0"/>
                <a:cs typeface="Arial" panose="020B0604020202020204" pitchFamily="34" charset="0"/>
              </a:rPr>
              <a:t>Custom SAML Apps</a:t>
            </a:r>
          </a:p>
        </p:txBody>
      </p:sp>
      <p:cxnSp>
        <p:nvCxnSpPr>
          <p:cNvPr id="52" name="Connector: Elbow 51">
            <a:extLst>
              <a:ext uri="{FF2B5EF4-FFF2-40B4-BE49-F238E27FC236}">
                <a16:creationId xmlns:a16="http://schemas.microsoft.com/office/drawing/2014/main" id="{9F95E8DA-7374-CB02-B4DB-4C72A73F09BF}"/>
              </a:ext>
            </a:extLst>
          </p:cNvPr>
          <p:cNvCxnSpPr>
            <a:cxnSpLocks/>
            <a:stCxn id="4" idx="1"/>
            <a:endCxn id="50" idx="1"/>
          </p:cNvCxnSpPr>
          <p:nvPr/>
        </p:nvCxnSpPr>
        <p:spPr>
          <a:xfrm rot="10800000" flipV="1">
            <a:off x="4529713" y="1024845"/>
            <a:ext cx="1027444" cy="5050756"/>
          </a:xfrm>
          <a:prstGeom prst="bentConnector3">
            <a:avLst>
              <a:gd name="adj1" fmla="val 157212"/>
            </a:avLst>
          </a:prstGeom>
          <a:ln w="28575">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1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2" grpId="0"/>
      <p:bldP spid="14" grpId="0"/>
      <p:bldP spid="15" grpId="0" animBg="1"/>
      <p:bldP spid="17" grpId="0"/>
      <p:bldP spid="38" grpId="0" animBg="1"/>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D199EF-9054-4E02-97A3-C905E6105D9C}"/>
              </a:ext>
            </a:extLst>
          </p:cNvPr>
          <p:cNvPicPr>
            <a:picLocks noChangeAspect="1"/>
          </p:cNvPicPr>
          <p:nvPr/>
        </p:nvPicPr>
        <p:blipFill>
          <a:blip r:embed="rId3"/>
          <a:stretch>
            <a:fillRect/>
          </a:stretch>
        </p:blipFill>
        <p:spPr>
          <a:xfrm>
            <a:off x="1938901" y="881202"/>
            <a:ext cx="8314197" cy="5095595"/>
          </a:xfrm>
          <a:prstGeom prst="rect">
            <a:avLst/>
          </a:prstGeom>
          <a:ln>
            <a:solidFill>
              <a:schemeClr val="bg1">
                <a:lumMod val="50000"/>
              </a:schemeClr>
            </a:solidFill>
          </a:ln>
        </p:spPr>
      </p:pic>
    </p:spTree>
    <p:extLst>
      <p:ext uri="{BB962C8B-B14F-4D97-AF65-F5344CB8AC3E}">
        <p14:creationId xmlns:p14="http://schemas.microsoft.com/office/powerpoint/2010/main" val="4098176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5DD94-AE46-4325-A4C9-868F920FB948}"/>
              </a:ext>
            </a:extLst>
          </p:cNvPr>
          <p:cNvSpPr/>
          <p:nvPr/>
        </p:nvSpPr>
        <p:spPr>
          <a:xfrm>
            <a:off x="1307104" y="1421102"/>
            <a:ext cx="9638400" cy="4201757"/>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125BBFF4-9949-48E4-86DC-315F151A8012}"/>
              </a:ext>
            </a:extLst>
          </p:cNvPr>
          <p:cNvSpPr txBox="1"/>
          <p:nvPr/>
        </p:nvSpPr>
        <p:spPr>
          <a:xfrm>
            <a:off x="1583526" y="1235140"/>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ORGANIZATION</a:t>
            </a:r>
          </a:p>
        </p:txBody>
      </p:sp>
      <p:cxnSp>
        <p:nvCxnSpPr>
          <p:cNvPr id="6" name="Connector: Elbow 5">
            <a:extLst>
              <a:ext uri="{FF2B5EF4-FFF2-40B4-BE49-F238E27FC236}">
                <a16:creationId xmlns:a16="http://schemas.microsoft.com/office/drawing/2014/main" id="{5CE4634D-F7A7-48C3-B94E-74C750F00F0E}"/>
              </a:ext>
            </a:extLst>
          </p:cNvPr>
          <p:cNvCxnSpPr>
            <a:cxnSpLocks/>
            <a:stCxn id="7" idx="1"/>
            <a:endCxn id="9" idx="0"/>
          </p:cNvCxnSpPr>
          <p:nvPr/>
        </p:nvCxnSpPr>
        <p:spPr>
          <a:xfrm rot="10800000" flipV="1">
            <a:off x="2841269" y="2149523"/>
            <a:ext cx="2490457" cy="1128656"/>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7221C7F-A76D-4AF7-9326-8B00771D68C1}"/>
              </a:ext>
            </a:extLst>
          </p:cNvPr>
          <p:cNvSpPr/>
          <p:nvPr/>
        </p:nvSpPr>
        <p:spPr>
          <a:xfrm>
            <a:off x="5331725" y="1897039"/>
            <a:ext cx="1528549"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8" name="Graphic 6">
            <a:extLst>
              <a:ext uri="{FF2B5EF4-FFF2-40B4-BE49-F238E27FC236}">
                <a16:creationId xmlns:a16="http://schemas.microsoft.com/office/drawing/2014/main" id="{42BAD87A-1FC2-47D2-85C3-F5E0DE31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66" y="1115890"/>
            <a:ext cx="477660" cy="4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FBC95D2-F9A5-4977-8CEF-AB2E80171CA7}"/>
              </a:ext>
            </a:extLst>
          </p:cNvPr>
          <p:cNvSpPr/>
          <p:nvPr/>
        </p:nvSpPr>
        <p:spPr>
          <a:xfrm>
            <a:off x="1970345"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0" name="Graphic 7">
            <a:extLst>
              <a:ext uri="{FF2B5EF4-FFF2-40B4-BE49-F238E27FC236}">
                <a16:creationId xmlns:a16="http://schemas.microsoft.com/office/drawing/2014/main" id="{74173940-308B-4848-BD16-631AF335E0D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12667"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E080A81-C3ED-4DD7-91FF-9B7E15CCD03A}"/>
              </a:ext>
            </a:extLst>
          </p:cNvPr>
          <p:cNvSpPr txBox="1"/>
          <p:nvPr/>
        </p:nvSpPr>
        <p:spPr>
          <a:xfrm>
            <a:off x="2190254"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IT Dept Account</a:t>
            </a:r>
          </a:p>
        </p:txBody>
      </p:sp>
      <p:sp>
        <p:nvSpPr>
          <p:cNvPr id="14" name="Rectangle 13">
            <a:extLst>
              <a:ext uri="{FF2B5EF4-FFF2-40B4-BE49-F238E27FC236}">
                <a16:creationId xmlns:a16="http://schemas.microsoft.com/office/drawing/2014/main" id="{9225FAF6-4126-452F-88FE-78A3D58F35EB}"/>
              </a:ext>
            </a:extLst>
          </p:cNvPr>
          <p:cNvSpPr/>
          <p:nvPr/>
        </p:nvSpPr>
        <p:spPr>
          <a:xfrm>
            <a:off x="4149437"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5" name="Graphic 7">
            <a:extLst>
              <a:ext uri="{FF2B5EF4-FFF2-40B4-BE49-F238E27FC236}">
                <a16:creationId xmlns:a16="http://schemas.microsoft.com/office/drawing/2014/main" id="{74BA7826-436C-48D8-9904-5EB0180DE3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91759"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A40E09D-9A4C-417B-8E98-8ED0329DEF6B}"/>
              </a:ext>
            </a:extLst>
          </p:cNvPr>
          <p:cNvSpPr txBox="1"/>
          <p:nvPr/>
        </p:nvSpPr>
        <p:spPr>
          <a:xfrm>
            <a:off x="4369346"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Finance Dept Account</a:t>
            </a:r>
          </a:p>
        </p:txBody>
      </p:sp>
      <p:cxnSp>
        <p:nvCxnSpPr>
          <p:cNvPr id="17" name="Connector: Elbow 16">
            <a:extLst>
              <a:ext uri="{FF2B5EF4-FFF2-40B4-BE49-F238E27FC236}">
                <a16:creationId xmlns:a16="http://schemas.microsoft.com/office/drawing/2014/main" id="{BD89F054-0EAB-457B-AB64-FEF685A1DAAC}"/>
              </a:ext>
            </a:extLst>
          </p:cNvPr>
          <p:cNvCxnSpPr>
            <a:cxnSpLocks/>
            <a:stCxn id="7" idx="2"/>
            <a:endCxn id="14" idx="0"/>
          </p:cNvCxnSpPr>
          <p:nvPr/>
        </p:nvCxnSpPr>
        <p:spPr>
          <a:xfrm rot="5400000">
            <a:off x="5120094" y="2302272"/>
            <a:ext cx="876173" cy="1075640"/>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81DB742-9C5C-4EEA-8D05-1ADD5F2F9C3A}"/>
              </a:ext>
            </a:extLst>
          </p:cNvPr>
          <p:cNvSpPr/>
          <p:nvPr/>
        </p:nvSpPr>
        <p:spPr>
          <a:xfrm>
            <a:off x="7804246" y="2355592"/>
            <a:ext cx="1341770"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endPar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2" name="Connector: Elbow 21">
            <a:extLst>
              <a:ext uri="{FF2B5EF4-FFF2-40B4-BE49-F238E27FC236}">
                <a16:creationId xmlns:a16="http://schemas.microsoft.com/office/drawing/2014/main" id="{546A4685-80BE-4D8C-8E61-8035A3746197}"/>
              </a:ext>
            </a:extLst>
          </p:cNvPr>
          <p:cNvCxnSpPr>
            <a:cxnSpLocks/>
            <a:stCxn id="7" idx="3"/>
            <a:endCxn id="21" idx="0"/>
          </p:cNvCxnSpPr>
          <p:nvPr/>
        </p:nvCxnSpPr>
        <p:spPr>
          <a:xfrm>
            <a:off x="6860274" y="2149523"/>
            <a:ext cx="1614857" cy="20606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D93C1B-C8CC-44FC-819D-2CF1CE5FDDD2}"/>
              </a:ext>
            </a:extLst>
          </p:cNvPr>
          <p:cNvSpPr/>
          <p:nvPr/>
        </p:nvSpPr>
        <p:spPr>
          <a:xfrm>
            <a:off x="6370502" y="3267253"/>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6" name="Graphic 7">
            <a:extLst>
              <a:ext uri="{FF2B5EF4-FFF2-40B4-BE49-F238E27FC236}">
                <a16:creationId xmlns:a16="http://schemas.microsoft.com/office/drawing/2014/main" id="{E53ABF10-37C6-4337-BD1F-67C6CDFAD32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2824" y="35251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4D8F5BF-C9E8-4095-AACC-962DD1239E8A}"/>
              </a:ext>
            </a:extLst>
          </p:cNvPr>
          <p:cNvSpPr txBox="1"/>
          <p:nvPr/>
        </p:nvSpPr>
        <p:spPr>
          <a:xfrm>
            <a:off x="6590411" y="4336387"/>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Legal Dept Account</a:t>
            </a:r>
          </a:p>
        </p:txBody>
      </p:sp>
      <p:sp>
        <p:nvSpPr>
          <p:cNvPr id="28" name="Rectangle 27">
            <a:extLst>
              <a:ext uri="{FF2B5EF4-FFF2-40B4-BE49-F238E27FC236}">
                <a16:creationId xmlns:a16="http://schemas.microsoft.com/office/drawing/2014/main" id="{0FBE415C-D394-4AC3-ACD1-DA510350F6DD}"/>
              </a:ext>
            </a:extLst>
          </p:cNvPr>
          <p:cNvSpPr/>
          <p:nvPr/>
        </p:nvSpPr>
        <p:spPr>
          <a:xfrm>
            <a:off x="8547374" y="3278181"/>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9" name="Graphic 7">
            <a:extLst>
              <a:ext uri="{FF2B5EF4-FFF2-40B4-BE49-F238E27FC236}">
                <a16:creationId xmlns:a16="http://schemas.microsoft.com/office/drawing/2014/main" id="{943F1604-613C-4DA5-94CF-DD3089AD90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206593" y="3536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A49CF2-7166-4ECA-9155-30290B47A206}"/>
              </a:ext>
            </a:extLst>
          </p:cNvPr>
          <p:cNvSpPr txBox="1"/>
          <p:nvPr/>
        </p:nvSpPr>
        <p:spPr>
          <a:xfrm>
            <a:off x="8784180" y="4347315"/>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HR Dept Account</a:t>
            </a:r>
          </a:p>
        </p:txBody>
      </p:sp>
      <p:cxnSp>
        <p:nvCxnSpPr>
          <p:cNvPr id="31" name="Connector: Elbow 30">
            <a:extLst>
              <a:ext uri="{FF2B5EF4-FFF2-40B4-BE49-F238E27FC236}">
                <a16:creationId xmlns:a16="http://schemas.microsoft.com/office/drawing/2014/main" id="{5FEC0F63-F05F-4B76-A210-950087CC92C9}"/>
              </a:ext>
            </a:extLst>
          </p:cNvPr>
          <p:cNvCxnSpPr>
            <a:cxnSpLocks/>
            <a:stCxn id="21" idx="2"/>
            <a:endCxn id="25" idx="0"/>
          </p:cNvCxnSpPr>
          <p:nvPr/>
        </p:nvCxnSpPr>
        <p:spPr>
          <a:xfrm rot="5400000">
            <a:off x="7654931" y="2447053"/>
            <a:ext cx="406694" cy="123370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0F72CD1-EE34-4A19-8F65-D9BA921797AB}"/>
              </a:ext>
            </a:extLst>
          </p:cNvPr>
          <p:cNvCxnSpPr>
            <a:cxnSpLocks/>
            <a:stCxn id="21" idx="2"/>
            <a:endCxn id="28" idx="0"/>
          </p:cNvCxnSpPr>
          <p:nvPr/>
        </p:nvCxnSpPr>
        <p:spPr>
          <a:xfrm rot="16200000" flipH="1">
            <a:off x="8737903" y="2597787"/>
            <a:ext cx="417622" cy="94316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7" name="Speech Bubble: Rectangle with Corners Rounded 36">
            <a:extLst>
              <a:ext uri="{FF2B5EF4-FFF2-40B4-BE49-F238E27FC236}">
                <a16:creationId xmlns:a16="http://schemas.microsoft.com/office/drawing/2014/main" id="{2F12FEC8-48DF-4ACF-A9D9-0537C3330925}"/>
              </a:ext>
            </a:extLst>
          </p:cNvPr>
          <p:cNvSpPr/>
          <p:nvPr/>
        </p:nvSpPr>
        <p:spPr>
          <a:xfrm>
            <a:off x="9266961" y="735626"/>
            <a:ext cx="2374711" cy="1413896"/>
          </a:xfrm>
          <a:prstGeom prst="wedgeRoundRectCallout">
            <a:avLst>
              <a:gd name="adj1" fmla="val -53592"/>
              <a:gd name="adj2" fmla="val 65396"/>
              <a:gd name="adj3" fmla="val 16667"/>
            </a:avLst>
          </a:prstGeom>
          <a:solidFill>
            <a:srgbClr val="D92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 policy attached at this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level will apply to the Legal and HR accounts</a:t>
            </a:r>
          </a:p>
        </p:txBody>
      </p:sp>
    </p:spTree>
    <p:extLst>
      <p:ext uri="{BB962C8B-B14F-4D97-AF65-F5344CB8AC3E}">
        <p14:creationId xmlns:p14="http://schemas.microsoft.com/office/powerpoint/2010/main" val="116786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16" grpId="0" animBg="1"/>
      <p:bldP spid="21" grpId="0" animBg="1"/>
      <p:bldP spid="25" grpId="0" animBg="1"/>
      <p:bldP spid="27" grpId="0" animBg="1"/>
      <p:bldP spid="28" grpId="0" animBg="1"/>
      <p:bldP spid="30" grpId="0" animBg="1"/>
      <p:bldP spid="3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CA80E-0519-8018-E424-F1EADD9FBE43}"/>
              </a:ext>
            </a:extLst>
          </p:cNvPr>
          <p:cNvSpPr>
            <a:spLocks noGrp="1"/>
          </p:cNvSpPr>
          <p:nvPr>
            <p:ph type="body" sz="quarter" idx="10"/>
          </p:nvPr>
        </p:nvSpPr>
        <p:spPr/>
        <p:txBody>
          <a:bodyPr/>
          <a:lstStyle/>
          <a:p>
            <a:r>
              <a:rPr lang="en-US" dirty="0"/>
              <a:t>Service Control Policy (SCP)</a:t>
            </a:r>
          </a:p>
        </p:txBody>
      </p:sp>
      <p:sp>
        <p:nvSpPr>
          <p:cNvPr id="3" name="Text Placeholder 2">
            <a:extLst>
              <a:ext uri="{FF2B5EF4-FFF2-40B4-BE49-F238E27FC236}">
                <a16:creationId xmlns:a16="http://schemas.microsoft.com/office/drawing/2014/main" id="{78CE36CF-FE2D-7720-098C-6AFD0BA645E7}"/>
              </a:ext>
            </a:extLst>
          </p:cNvPr>
          <p:cNvSpPr>
            <a:spLocks noGrp="1"/>
          </p:cNvSpPr>
          <p:nvPr>
            <p:ph type="body" sz="quarter" idx="11"/>
          </p:nvPr>
        </p:nvSpPr>
        <p:spPr>
          <a:xfrm>
            <a:off x="2143895" y="2646866"/>
            <a:ext cx="7904212" cy="2706183"/>
          </a:xfrm>
        </p:spPr>
        <p:txBody>
          <a:bodyPr/>
          <a:lstStyle/>
          <a:p>
            <a:pPr>
              <a:lnSpc>
                <a:spcPct val="100000"/>
              </a:lnSpc>
              <a:spcAft>
                <a:spcPts val="600"/>
              </a:spcAft>
            </a:pPr>
            <a:r>
              <a:rPr lang="en-US" dirty="0"/>
              <a:t>Used with AWS Organizations, SCPs let you define AWS services and actions that are allowed/disallowed</a:t>
            </a:r>
          </a:p>
          <a:p>
            <a:pPr>
              <a:lnSpc>
                <a:spcPct val="100000"/>
              </a:lnSpc>
              <a:spcAft>
                <a:spcPts val="600"/>
              </a:spcAft>
            </a:pPr>
            <a:r>
              <a:rPr lang="en-US" dirty="0"/>
              <a:t>An additional layer beyond IAM</a:t>
            </a:r>
          </a:p>
        </p:txBody>
      </p:sp>
    </p:spTree>
    <p:extLst>
      <p:ext uri="{BB962C8B-B14F-4D97-AF65-F5344CB8AC3E}">
        <p14:creationId xmlns:p14="http://schemas.microsoft.com/office/powerpoint/2010/main" val="73026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5DD94-AE46-4325-A4C9-868F920FB948}"/>
              </a:ext>
            </a:extLst>
          </p:cNvPr>
          <p:cNvSpPr/>
          <p:nvPr/>
        </p:nvSpPr>
        <p:spPr>
          <a:xfrm>
            <a:off x="1307104" y="1421102"/>
            <a:ext cx="9638400" cy="4201757"/>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125BBFF4-9949-48E4-86DC-315F151A8012}"/>
              </a:ext>
            </a:extLst>
          </p:cNvPr>
          <p:cNvSpPr txBox="1"/>
          <p:nvPr/>
        </p:nvSpPr>
        <p:spPr>
          <a:xfrm>
            <a:off x="1583526" y="1235140"/>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ORGANIZATION</a:t>
            </a:r>
          </a:p>
        </p:txBody>
      </p:sp>
      <p:cxnSp>
        <p:nvCxnSpPr>
          <p:cNvPr id="6" name="Connector: Elbow 5">
            <a:extLst>
              <a:ext uri="{FF2B5EF4-FFF2-40B4-BE49-F238E27FC236}">
                <a16:creationId xmlns:a16="http://schemas.microsoft.com/office/drawing/2014/main" id="{5CE4634D-F7A7-48C3-B94E-74C750F00F0E}"/>
              </a:ext>
            </a:extLst>
          </p:cNvPr>
          <p:cNvCxnSpPr>
            <a:cxnSpLocks/>
            <a:stCxn id="7" idx="1"/>
            <a:endCxn id="9" idx="0"/>
          </p:cNvCxnSpPr>
          <p:nvPr/>
        </p:nvCxnSpPr>
        <p:spPr>
          <a:xfrm rot="10800000" flipV="1">
            <a:off x="2841269" y="2149523"/>
            <a:ext cx="2490457" cy="1128656"/>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7221C7F-A76D-4AF7-9326-8B00771D68C1}"/>
              </a:ext>
            </a:extLst>
          </p:cNvPr>
          <p:cNvSpPr/>
          <p:nvPr/>
        </p:nvSpPr>
        <p:spPr>
          <a:xfrm>
            <a:off x="5331725" y="1897039"/>
            <a:ext cx="1528549"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8" name="Graphic 6">
            <a:extLst>
              <a:ext uri="{FF2B5EF4-FFF2-40B4-BE49-F238E27FC236}">
                <a16:creationId xmlns:a16="http://schemas.microsoft.com/office/drawing/2014/main" id="{42BAD87A-1FC2-47D2-85C3-F5E0DE31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66" y="1115890"/>
            <a:ext cx="477660" cy="4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FBC95D2-F9A5-4977-8CEF-AB2E80171CA7}"/>
              </a:ext>
            </a:extLst>
          </p:cNvPr>
          <p:cNvSpPr/>
          <p:nvPr/>
        </p:nvSpPr>
        <p:spPr>
          <a:xfrm>
            <a:off x="1970345"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0" name="Graphic 7">
            <a:extLst>
              <a:ext uri="{FF2B5EF4-FFF2-40B4-BE49-F238E27FC236}">
                <a16:creationId xmlns:a16="http://schemas.microsoft.com/office/drawing/2014/main" id="{74173940-308B-4848-BD16-631AF335E0D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12667"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E080A81-C3ED-4DD7-91FF-9B7E15CCD03A}"/>
              </a:ext>
            </a:extLst>
          </p:cNvPr>
          <p:cNvSpPr txBox="1"/>
          <p:nvPr/>
        </p:nvSpPr>
        <p:spPr>
          <a:xfrm>
            <a:off x="2190254"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IT Dept Account</a:t>
            </a:r>
          </a:p>
        </p:txBody>
      </p:sp>
      <p:sp>
        <p:nvSpPr>
          <p:cNvPr id="14" name="Rectangle 13">
            <a:extLst>
              <a:ext uri="{FF2B5EF4-FFF2-40B4-BE49-F238E27FC236}">
                <a16:creationId xmlns:a16="http://schemas.microsoft.com/office/drawing/2014/main" id="{9225FAF6-4126-452F-88FE-78A3D58F35EB}"/>
              </a:ext>
            </a:extLst>
          </p:cNvPr>
          <p:cNvSpPr/>
          <p:nvPr/>
        </p:nvSpPr>
        <p:spPr>
          <a:xfrm>
            <a:off x="4149437"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5" name="Graphic 7">
            <a:extLst>
              <a:ext uri="{FF2B5EF4-FFF2-40B4-BE49-F238E27FC236}">
                <a16:creationId xmlns:a16="http://schemas.microsoft.com/office/drawing/2014/main" id="{74BA7826-436C-48D8-9904-5EB0180DE3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91759"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A40E09D-9A4C-417B-8E98-8ED0329DEF6B}"/>
              </a:ext>
            </a:extLst>
          </p:cNvPr>
          <p:cNvSpPr txBox="1"/>
          <p:nvPr/>
        </p:nvSpPr>
        <p:spPr>
          <a:xfrm>
            <a:off x="4369346"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Finance Dept Account</a:t>
            </a:r>
          </a:p>
        </p:txBody>
      </p:sp>
      <p:cxnSp>
        <p:nvCxnSpPr>
          <p:cNvPr id="17" name="Connector: Elbow 16">
            <a:extLst>
              <a:ext uri="{FF2B5EF4-FFF2-40B4-BE49-F238E27FC236}">
                <a16:creationId xmlns:a16="http://schemas.microsoft.com/office/drawing/2014/main" id="{BD89F054-0EAB-457B-AB64-FEF685A1DAAC}"/>
              </a:ext>
            </a:extLst>
          </p:cNvPr>
          <p:cNvCxnSpPr>
            <a:cxnSpLocks/>
            <a:stCxn id="7" idx="2"/>
            <a:endCxn id="14" idx="0"/>
          </p:cNvCxnSpPr>
          <p:nvPr/>
        </p:nvCxnSpPr>
        <p:spPr>
          <a:xfrm rot="5400000">
            <a:off x="5120094" y="2302272"/>
            <a:ext cx="876173" cy="1075640"/>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81DB742-9C5C-4EEA-8D05-1ADD5F2F9C3A}"/>
              </a:ext>
            </a:extLst>
          </p:cNvPr>
          <p:cNvSpPr/>
          <p:nvPr/>
        </p:nvSpPr>
        <p:spPr>
          <a:xfrm>
            <a:off x="7804246" y="2355592"/>
            <a:ext cx="1341770"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endPar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2" name="Connector: Elbow 21">
            <a:extLst>
              <a:ext uri="{FF2B5EF4-FFF2-40B4-BE49-F238E27FC236}">
                <a16:creationId xmlns:a16="http://schemas.microsoft.com/office/drawing/2014/main" id="{546A4685-80BE-4D8C-8E61-8035A3746197}"/>
              </a:ext>
            </a:extLst>
          </p:cNvPr>
          <p:cNvCxnSpPr>
            <a:cxnSpLocks/>
            <a:stCxn id="7" idx="3"/>
            <a:endCxn id="21" idx="0"/>
          </p:cNvCxnSpPr>
          <p:nvPr/>
        </p:nvCxnSpPr>
        <p:spPr>
          <a:xfrm>
            <a:off x="6860274" y="2149523"/>
            <a:ext cx="1614857" cy="20606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D93C1B-C8CC-44FC-819D-2CF1CE5FDDD2}"/>
              </a:ext>
            </a:extLst>
          </p:cNvPr>
          <p:cNvSpPr/>
          <p:nvPr/>
        </p:nvSpPr>
        <p:spPr>
          <a:xfrm>
            <a:off x="6370502" y="3267253"/>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6" name="Graphic 7">
            <a:extLst>
              <a:ext uri="{FF2B5EF4-FFF2-40B4-BE49-F238E27FC236}">
                <a16:creationId xmlns:a16="http://schemas.microsoft.com/office/drawing/2014/main" id="{E53ABF10-37C6-4337-BD1F-67C6CDFAD32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2824" y="35251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4D8F5BF-C9E8-4095-AACC-962DD1239E8A}"/>
              </a:ext>
            </a:extLst>
          </p:cNvPr>
          <p:cNvSpPr txBox="1"/>
          <p:nvPr/>
        </p:nvSpPr>
        <p:spPr>
          <a:xfrm>
            <a:off x="6590411" y="4336387"/>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Legal Dept Account</a:t>
            </a:r>
          </a:p>
        </p:txBody>
      </p:sp>
      <p:sp>
        <p:nvSpPr>
          <p:cNvPr id="28" name="Rectangle 27">
            <a:extLst>
              <a:ext uri="{FF2B5EF4-FFF2-40B4-BE49-F238E27FC236}">
                <a16:creationId xmlns:a16="http://schemas.microsoft.com/office/drawing/2014/main" id="{0FBE415C-D394-4AC3-ACD1-DA510350F6DD}"/>
              </a:ext>
            </a:extLst>
          </p:cNvPr>
          <p:cNvSpPr/>
          <p:nvPr/>
        </p:nvSpPr>
        <p:spPr>
          <a:xfrm>
            <a:off x="8547374" y="3278181"/>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9" name="Graphic 7">
            <a:extLst>
              <a:ext uri="{FF2B5EF4-FFF2-40B4-BE49-F238E27FC236}">
                <a16:creationId xmlns:a16="http://schemas.microsoft.com/office/drawing/2014/main" id="{943F1604-613C-4DA5-94CF-DD3089AD90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206593" y="3536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A49CF2-7166-4ECA-9155-30290B47A206}"/>
              </a:ext>
            </a:extLst>
          </p:cNvPr>
          <p:cNvSpPr txBox="1"/>
          <p:nvPr/>
        </p:nvSpPr>
        <p:spPr>
          <a:xfrm>
            <a:off x="8784180" y="4347315"/>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HR Dept Account</a:t>
            </a:r>
          </a:p>
        </p:txBody>
      </p:sp>
      <p:cxnSp>
        <p:nvCxnSpPr>
          <p:cNvPr id="31" name="Connector: Elbow 30">
            <a:extLst>
              <a:ext uri="{FF2B5EF4-FFF2-40B4-BE49-F238E27FC236}">
                <a16:creationId xmlns:a16="http://schemas.microsoft.com/office/drawing/2014/main" id="{5FEC0F63-F05F-4B76-A210-950087CC92C9}"/>
              </a:ext>
            </a:extLst>
          </p:cNvPr>
          <p:cNvCxnSpPr>
            <a:cxnSpLocks/>
            <a:stCxn id="21" idx="2"/>
            <a:endCxn id="25" idx="0"/>
          </p:cNvCxnSpPr>
          <p:nvPr/>
        </p:nvCxnSpPr>
        <p:spPr>
          <a:xfrm rot="5400000">
            <a:off x="7654931" y="2447053"/>
            <a:ext cx="406694" cy="123370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0F72CD1-EE34-4A19-8F65-D9BA921797AB}"/>
              </a:ext>
            </a:extLst>
          </p:cNvPr>
          <p:cNvCxnSpPr>
            <a:cxnSpLocks/>
            <a:stCxn id="21" idx="2"/>
            <a:endCxn id="28" idx="0"/>
          </p:cNvCxnSpPr>
          <p:nvPr/>
        </p:nvCxnSpPr>
        <p:spPr>
          <a:xfrm rot="16200000" flipH="1">
            <a:off x="8737903" y="2597787"/>
            <a:ext cx="417622" cy="94316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7" name="Speech Bubble: Rectangle with Corners Rounded 36">
            <a:extLst>
              <a:ext uri="{FF2B5EF4-FFF2-40B4-BE49-F238E27FC236}">
                <a16:creationId xmlns:a16="http://schemas.microsoft.com/office/drawing/2014/main" id="{2F12FEC8-48DF-4ACF-A9D9-0537C3330925}"/>
              </a:ext>
            </a:extLst>
          </p:cNvPr>
          <p:cNvSpPr/>
          <p:nvPr/>
        </p:nvSpPr>
        <p:spPr>
          <a:xfrm>
            <a:off x="9298495" y="1558852"/>
            <a:ext cx="1981447" cy="1030757"/>
          </a:xfrm>
          <a:prstGeom prst="wedgeRoundRectCallout">
            <a:avLst>
              <a:gd name="adj1" fmla="val -4679"/>
              <a:gd name="adj2" fmla="val 77631"/>
              <a:gd name="adj3" fmla="val 16667"/>
            </a:avLst>
          </a:prstGeom>
          <a:solidFill>
            <a:srgbClr val="D92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Deny the ability to create new EC2 instances</a:t>
            </a:r>
          </a:p>
        </p:txBody>
      </p:sp>
      <p:pic>
        <p:nvPicPr>
          <p:cNvPr id="3" name="Graphic 49">
            <a:extLst>
              <a:ext uri="{FF2B5EF4-FFF2-40B4-BE49-F238E27FC236}">
                <a16:creationId xmlns:a16="http://schemas.microsoft.com/office/drawing/2014/main" id="{5A6A5E94-A285-460D-EEDC-233A84C49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7214" y="2918285"/>
            <a:ext cx="719788" cy="719788"/>
          </a:xfrm>
          <a:prstGeom prst="rect">
            <a:avLst/>
          </a:prstGeom>
          <a:solidFill>
            <a:schemeClr val="bg1"/>
          </a:solidFill>
          <a:ln>
            <a:noFill/>
          </a:ln>
        </p:spPr>
      </p:pic>
    </p:spTree>
    <p:extLst>
      <p:ext uri="{BB962C8B-B14F-4D97-AF65-F5344CB8AC3E}">
        <p14:creationId xmlns:p14="http://schemas.microsoft.com/office/powerpoint/2010/main" val="203573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16" grpId="0" animBg="1"/>
      <p:bldP spid="21" grpId="0" animBg="1"/>
      <p:bldP spid="25" grpId="0" animBg="1"/>
      <p:bldP spid="27" grpId="0" animBg="1"/>
      <p:bldP spid="28" grpId="0" animBg="1"/>
      <p:bldP spid="30" grpId="0" animBg="1"/>
      <p:bldP spid="3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65DD94-AE46-4325-A4C9-868F920FB948}"/>
              </a:ext>
            </a:extLst>
          </p:cNvPr>
          <p:cNvSpPr/>
          <p:nvPr/>
        </p:nvSpPr>
        <p:spPr>
          <a:xfrm>
            <a:off x="1307104" y="1421102"/>
            <a:ext cx="9638400" cy="4201757"/>
          </a:xfrm>
          <a:prstGeom prst="rect">
            <a:avLst/>
          </a:prstGeom>
          <a:ln w="28575">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125BBFF4-9949-48E4-86DC-315F151A8012}"/>
              </a:ext>
            </a:extLst>
          </p:cNvPr>
          <p:cNvSpPr txBox="1"/>
          <p:nvPr/>
        </p:nvSpPr>
        <p:spPr>
          <a:xfrm>
            <a:off x="1583526" y="1235140"/>
            <a:ext cx="1634987"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ORGANIZATION</a:t>
            </a:r>
          </a:p>
        </p:txBody>
      </p:sp>
      <p:cxnSp>
        <p:nvCxnSpPr>
          <p:cNvPr id="6" name="Connector: Elbow 5">
            <a:extLst>
              <a:ext uri="{FF2B5EF4-FFF2-40B4-BE49-F238E27FC236}">
                <a16:creationId xmlns:a16="http://schemas.microsoft.com/office/drawing/2014/main" id="{5CE4634D-F7A7-48C3-B94E-74C750F00F0E}"/>
              </a:ext>
            </a:extLst>
          </p:cNvPr>
          <p:cNvCxnSpPr>
            <a:cxnSpLocks/>
            <a:stCxn id="7" idx="1"/>
            <a:endCxn id="9" idx="0"/>
          </p:cNvCxnSpPr>
          <p:nvPr/>
        </p:nvCxnSpPr>
        <p:spPr>
          <a:xfrm rot="10800000" flipV="1">
            <a:off x="2841269" y="2149523"/>
            <a:ext cx="2490457" cy="1128656"/>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7221C7F-A76D-4AF7-9326-8B00771D68C1}"/>
              </a:ext>
            </a:extLst>
          </p:cNvPr>
          <p:cNvSpPr/>
          <p:nvPr/>
        </p:nvSpPr>
        <p:spPr>
          <a:xfrm>
            <a:off x="5331725" y="1897039"/>
            <a:ext cx="1528549"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8" name="Graphic 6">
            <a:extLst>
              <a:ext uri="{FF2B5EF4-FFF2-40B4-BE49-F238E27FC236}">
                <a16:creationId xmlns:a16="http://schemas.microsoft.com/office/drawing/2014/main" id="{42BAD87A-1FC2-47D2-85C3-F5E0DE310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866" y="1115890"/>
            <a:ext cx="477660" cy="4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FBC95D2-F9A5-4977-8CEF-AB2E80171CA7}"/>
              </a:ext>
            </a:extLst>
          </p:cNvPr>
          <p:cNvSpPr/>
          <p:nvPr/>
        </p:nvSpPr>
        <p:spPr>
          <a:xfrm>
            <a:off x="1970345"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0" name="Graphic 7">
            <a:extLst>
              <a:ext uri="{FF2B5EF4-FFF2-40B4-BE49-F238E27FC236}">
                <a16:creationId xmlns:a16="http://schemas.microsoft.com/office/drawing/2014/main" id="{74173940-308B-4848-BD16-631AF335E0D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12667"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E080A81-C3ED-4DD7-91FF-9B7E15CCD03A}"/>
              </a:ext>
            </a:extLst>
          </p:cNvPr>
          <p:cNvSpPr txBox="1"/>
          <p:nvPr/>
        </p:nvSpPr>
        <p:spPr>
          <a:xfrm>
            <a:off x="2190254"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IT Dept Account</a:t>
            </a:r>
          </a:p>
        </p:txBody>
      </p:sp>
      <p:sp>
        <p:nvSpPr>
          <p:cNvPr id="14" name="Rectangle 13">
            <a:extLst>
              <a:ext uri="{FF2B5EF4-FFF2-40B4-BE49-F238E27FC236}">
                <a16:creationId xmlns:a16="http://schemas.microsoft.com/office/drawing/2014/main" id="{9225FAF6-4126-452F-88FE-78A3D58F35EB}"/>
              </a:ext>
            </a:extLst>
          </p:cNvPr>
          <p:cNvSpPr/>
          <p:nvPr/>
        </p:nvSpPr>
        <p:spPr>
          <a:xfrm>
            <a:off x="4149437" y="3278179"/>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15" name="Graphic 7">
            <a:extLst>
              <a:ext uri="{FF2B5EF4-FFF2-40B4-BE49-F238E27FC236}">
                <a16:creationId xmlns:a16="http://schemas.microsoft.com/office/drawing/2014/main" id="{74BA7826-436C-48D8-9904-5EB0180DE3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791759" y="35360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A40E09D-9A4C-417B-8E98-8ED0329DEF6B}"/>
              </a:ext>
            </a:extLst>
          </p:cNvPr>
          <p:cNvSpPr txBox="1"/>
          <p:nvPr/>
        </p:nvSpPr>
        <p:spPr>
          <a:xfrm>
            <a:off x="4369346" y="4347313"/>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Finance Dept Account</a:t>
            </a:r>
          </a:p>
        </p:txBody>
      </p:sp>
      <p:cxnSp>
        <p:nvCxnSpPr>
          <p:cNvPr id="17" name="Connector: Elbow 16">
            <a:extLst>
              <a:ext uri="{FF2B5EF4-FFF2-40B4-BE49-F238E27FC236}">
                <a16:creationId xmlns:a16="http://schemas.microsoft.com/office/drawing/2014/main" id="{BD89F054-0EAB-457B-AB64-FEF685A1DAAC}"/>
              </a:ext>
            </a:extLst>
          </p:cNvPr>
          <p:cNvCxnSpPr>
            <a:cxnSpLocks/>
            <a:stCxn id="7" idx="2"/>
            <a:endCxn id="14" idx="0"/>
          </p:cNvCxnSpPr>
          <p:nvPr/>
        </p:nvCxnSpPr>
        <p:spPr>
          <a:xfrm rot="5400000">
            <a:off x="5120094" y="2302272"/>
            <a:ext cx="876173" cy="1075640"/>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81DB742-9C5C-4EEA-8D05-1ADD5F2F9C3A}"/>
              </a:ext>
            </a:extLst>
          </p:cNvPr>
          <p:cNvSpPr/>
          <p:nvPr/>
        </p:nvSpPr>
        <p:spPr>
          <a:xfrm>
            <a:off x="7804246" y="2355592"/>
            <a:ext cx="1341770" cy="504967"/>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white"/>
                </a:solidFill>
                <a:effectLst/>
                <a:uLnTx/>
                <a:uFillTx/>
                <a:latin typeface="Trebuchet MS" panose="020B0603020202020204"/>
                <a:ea typeface="+mn-ea"/>
                <a:cs typeface="+mn-cs"/>
              </a:rPr>
              <a:t>OU</a:t>
            </a:r>
            <a:endPar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2" name="Connector: Elbow 21">
            <a:extLst>
              <a:ext uri="{FF2B5EF4-FFF2-40B4-BE49-F238E27FC236}">
                <a16:creationId xmlns:a16="http://schemas.microsoft.com/office/drawing/2014/main" id="{546A4685-80BE-4D8C-8E61-8035A3746197}"/>
              </a:ext>
            </a:extLst>
          </p:cNvPr>
          <p:cNvCxnSpPr>
            <a:cxnSpLocks/>
            <a:stCxn id="7" idx="3"/>
            <a:endCxn id="21" idx="0"/>
          </p:cNvCxnSpPr>
          <p:nvPr/>
        </p:nvCxnSpPr>
        <p:spPr>
          <a:xfrm>
            <a:off x="6860274" y="2149523"/>
            <a:ext cx="1614857" cy="206069"/>
          </a:xfrm>
          <a:prstGeom prst="bentConnector2">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FD93C1B-C8CC-44FC-819D-2CF1CE5FDDD2}"/>
              </a:ext>
            </a:extLst>
          </p:cNvPr>
          <p:cNvSpPr/>
          <p:nvPr/>
        </p:nvSpPr>
        <p:spPr>
          <a:xfrm>
            <a:off x="6370502" y="3267253"/>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6" name="Graphic 7">
            <a:extLst>
              <a:ext uri="{FF2B5EF4-FFF2-40B4-BE49-F238E27FC236}">
                <a16:creationId xmlns:a16="http://schemas.microsoft.com/office/drawing/2014/main" id="{E53ABF10-37C6-4337-BD1F-67C6CDFAD32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2824" y="352516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44D8F5BF-C9E8-4095-AACC-962DD1239E8A}"/>
              </a:ext>
            </a:extLst>
          </p:cNvPr>
          <p:cNvSpPr txBox="1"/>
          <p:nvPr/>
        </p:nvSpPr>
        <p:spPr>
          <a:xfrm>
            <a:off x="6590411" y="4336387"/>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Legal Dept Account</a:t>
            </a:r>
          </a:p>
        </p:txBody>
      </p:sp>
      <p:sp>
        <p:nvSpPr>
          <p:cNvPr id="28" name="Rectangle 27">
            <a:extLst>
              <a:ext uri="{FF2B5EF4-FFF2-40B4-BE49-F238E27FC236}">
                <a16:creationId xmlns:a16="http://schemas.microsoft.com/office/drawing/2014/main" id="{0FBE415C-D394-4AC3-ACD1-DA510350F6DD}"/>
              </a:ext>
            </a:extLst>
          </p:cNvPr>
          <p:cNvSpPr/>
          <p:nvPr/>
        </p:nvSpPr>
        <p:spPr>
          <a:xfrm>
            <a:off x="8547374" y="3278181"/>
            <a:ext cx="1741845" cy="1675960"/>
          </a:xfrm>
          <a:prstGeom prst="rect">
            <a:avLst/>
          </a:prstGeom>
          <a:noFill/>
          <a:ln w="28575">
            <a:solidFill>
              <a:srgbClr val="D92D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rebuchet MS" panose="020B0603020202020204"/>
                <a:ea typeface="+mn-ea"/>
                <a:cs typeface="+mn-cs"/>
              </a:rPr>
              <a:t>Root</a:t>
            </a:r>
          </a:p>
        </p:txBody>
      </p:sp>
      <p:pic>
        <p:nvPicPr>
          <p:cNvPr id="29" name="Graphic 7">
            <a:extLst>
              <a:ext uri="{FF2B5EF4-FFF2-40B4-BE49-F238E27FC236}">
                <a16:creationId xmlns:a16="http://schemas.microsoft.com/office/drawing/2014/main" id="{943F1604-613C-4DA5-94CF-DD3089AD90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206593" y="35360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56A49CF2-7166-4ECA-9155-30290B47A206}"/>
              </a:ext>
            </a:extLst>
          </p:cNvPr>
          <p:cNvSpPr txBox="1"/>
          <p:nvPr/>
        </p:nvSpPr>
        <p:spPr>
          <a:xfrm>
            <a:off x="8784180" y="4347315"/>
            <a:ext cx="1302026" cy="348343"/>
          </a:xfrm>
          <a:prstGeom prst="rect">
            <a:avLst/>
          </a:prstGeom>
          <a:solidFill>
            <a:schemeClr val="bg1"/>
          </a:solidFill>
        </p:spPr>
        <p:txBody>
          <a:bodyPr vert="horz" wrap="square" lIns="0" tIns="32970" rIns="65939" bIns="32970" rtlCol="0" anchor="b" anchorCtr="0">
            <a:noAutofit/>
          </a:bodyPr>
          <a:lstStyle/>
          <a:p>
            <a:pPr marL="0" marR="0" lvl="0" indent="0" algn="ctr" defTabSz="439502" rtl="0" eaLnBrk="1" fontAlgn="auto" latinLnBrk="0" hangingPunct="1">
              <a:lnSpc>
                <a:spcPct val="85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E5E5E5">
                    <a:lumMod val="10000"/>
                  </a:srgbClr>
                </a:solidFill>
                <a:effectLst/>
                <a:uLnTx/>
                <a:uFillTx/>
                <a:latin typeface="Trebuchet MS" panose="020B0603020202020204"/>
                <a:ea typeface="PS TT Commons" charset="0"/>
                <a:cs typeface="PS TT Commons" charset="0"/>
              </a:rPr>
              <a:t>HR Dept Account</a:t>
            </a:r>
          </a:p>
        </p:txBody>
      </p:sp>
      <p:cxnSp>
        <p:nvCxnSpPr>
          <p:cNvPr id="31" name="Connector: Elbow 30">
            <a:extLst>
              <a:ext uri="{FF2B5EF4-FFF2-40B4-BE49-F238E27FC236}">
                <a16:creationId xmlns:a16="http://schemas.microsoft.com/office/drawing/2014/main" id="{5FEC0F63-F05F-4B76-A210-950087CC92C9}"/>
              </a:ext>
            </a:extLst>
          </p:cNvPr>
          <p:cNvCxnSpPr>
            <a:cxnSpLocks/>
            <a:stCxn id="21" idx="2"/>
            <a:endCxn id="25" idx="0"/>
          </p:cNvCxnSpPr>
          <p:nvPr/>
        </p:nvCxnSpPr>
        <p:spPr>
          <a:xfrm rot="5400000">
            <a:off x="7654931" y="2447053"/>
            <a:ext cx="406694" cy="123370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0F72CD1-EE34-4A19-8F65-D9BA921797AB}"/>
              </a:ext>
            </a:extLst>
          </p:cNvPr>
          <p:cNvCxnSpPr>
            <a:cxnSpLocks/>
            <a:stCxn id="21" idx="2"/>
            <a:endCxn id="28" idx="0"/>
          </p:cNvCxnSpPr>
          <p:nvPr/>
        </p:nvCxnSpPr>
        <p:spPr>
          <a:xfrm rot="16200000" flipH="1">
            <a:off x="8737903" y="2597787"/>
            <a:ext cx="417622" cy="943166"/>
          </a:xfrm>
          <a:prstGeom prst="bentConnector3">
            <a:avLst>
              <a:gd name="adj1" fmla="val 50000"/>
            </a:avLst>
          </a:prstGeom>
          <a:ln w="28575">
            <a:solidFill>
              <a:schemeClr val="bg1">
                <a:lumMod val="50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7" name="Speech Bubble: Rectangle with Corners Rounded 36">
            <a:extLst>
              <a:ext uri="{FF2B5EF4-FFF2-40B4-BE49-F238E27FC236}">
                <a16:creationId xmlns:a16="http://schemas.microsoft.com/office/drawing/2014/main" id="{2F12FEC8-48DF-4ACF-A9D9-0537C3330925}"/>
              </a:ext>
            </a:extLst>
          </p:cNvPr>
          <p:cNvSpPr/>
          <p:nvPr/>
        </p:nvSpPr>
        <p:spPr>
          <a:xfrm>
            <a:off x="705121" y="2183507"/>
            <a:ext cx="1981447" cy="803014"/>
          </a:xfrm>
          <a:prstGeom prst="wedgeRoundRectCallout">
            <a:avLst>
              <a:gd name="adj1" fmla="val -4679"/>
              <a:gd name="adj2" fmla="val 77631"/>
              <a:gd name="adj3" fmla="val 16667"/>
            </a:avLst>
          </a:prstGeom>
          <a:solidFill>
            <a:srgbClr val="D92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Deny updates to CloudTrail</a:t>
            </a:r>
          </a:p>
        </p:txBody>
      </p:sp>
      <p:pic>
        <p:nvPicPr>
          <p:cNvPr id="3" name="Graphic 49">
            <a:extLst>
              <a:ext uri="{FF2B5EF4-FFF2-40B4-BE49-F238E27FC236}">
                <a16:creationId xmlns:a16="http://schemas.microsoft.com/office/drawing/2014/main" id="{5A6A5E94-A285-460D-EEDC-233A84C49C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4879" y="3163530"/>
            <a:ext cx="719788" cy="719788"/>
          </a:xfrm>
          <a:prstGeom prst="rect">
            <a:avLst/>
          </a:prstGeom>
          <a:solidFill>
            <a:schemeClr val="bg1"/>
          </a:solidFill>
          <a:ln>
            <a:noFill/>
          </a:ln>
        </p:spPr>
      </p:pic>
    </p:spTree>
    <p:extLst>
      <p:ext uri="{BB962C8B-B14F-4D97-AF65-F5344CB8AC3E}">
        <p14:creationId xmlns:p14="http://schemas.microsoft.com/office/powerpoint/2010/main" val="386663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4" grpId="0" animBg="1"/>
      <p:bldP spid="16" grpId="0" animBg="1"/>
      <p:bldP spid="21" grpId="0" animBg="1"/>
      <p:bldP spid="25" grpId="0" animBg="1"/>
      <p:bldP spid="27" grpId="0" animBg="1"/>
      <p:bldP spid="28" grpId="0" animBg="1"/>
      <p:bldP spid="30" grpId="0" animBg="1"/>
      <p:bldP spid="3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3851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0" b="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225"/>
            <a:ext cx="1339660" cy="801563"/>
          </a:xfrm>
          <a:prstGeom prst="rect">
            <a:avLst/>
          </a:prstGeom>
        </p:spPr>
      </p:pic>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Working with Organizations, Accounts and AWS Control Tower</a:t>
            </a:r>
          </a:p>
        </p:txBody>
      </p:sp>
      <p:pic>
        <p:nvPicPr>
          <p:cNvPr id="4" name="Picture 3" descr="A blue sign with white text&#10;&#10;Description automatically generated with medium confidence">
            <a:extLst>
              <a:ext uri="{FF2B5EF4-FFF2-40B4-BE49-F238E27FC236}">
                <a16:creationId xmlns:a16="http://schemas.microsoft.com/office/drawing/2014/main" id="{33E3659B-0394-C147-BA52-C5D8144EEAB2}"/>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489424" y="637458"/>
            <a:ext cx="1141585" cy="1175779"/>
          </a:xfrm>
          <a:prstGeom prst="rect">
            <a:avLst/>
          </a:prstGeom>
        </p:spPr>
      </p:pic>
    </p:spTree>
    <p:extLst>
      <p:ext uri="{BB962C8B-B14F-4D97-AF65-F5344CB8AC3E}">
        <p14:creationId xmlns:p14="http://schemas.microsoft.com/office/powerpoint/2010/main" val="1493711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9CE80A-6E80-4240-8010-8BCF2A049A74}"/>
              </a:ext>
            </a:extLst>
          </p:cNvPr>
          <p:cNvSpPr txBox="1"/>
          <p:nvPr/>
        </p:nvSpPr>
        <p:spPr>
          <a:xfrm>
            <a:off x="786232" y="850036"/>
            <a:ext cx="10619536"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uLnTx/>
                <a:uFillTx/>
                <a:latin typeface="Trebuchet MS" panose="020B0603020202020204"/>
                <a:ea typeface="+mn-ea"/>
                <a:cs typeface="+mn-cs"/>
              </a:rPr>
              <a:t>BEST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rebuchet MS" panose="020B0603020202020204"/>
                <a:ea typeface="+mn-ea"/>
                <a:cs typeface="+mn-cs"/>
              </a:rPr>
              <a:t>Always work in your IAM account, </a:t>
            </a:r>
            <a:br>
              <a:rPr kumimoji="0" lang="en-US" sz="4800" b="0" i="0" u="none" strike="noStrike" kern="1200" cap="none" spc="0" normalizeH="0" baseline="0" noProof="0" dirty="0">
                <a:ln>
                  <a:noFill/>
                </a:ln>
                <a:solidFill>
                  <a:prstClr val="white"/>
                </a:solidFill>
                <a:effectLst/>
                <a:uLnTx/>
                <a:uFillTx/>
                <a:latin typeface="Trebuchet MS" panose="020B0603020202020204"/>
                <a:ea typeface="+mn-ea"/>
                <a:cs typeface="+mn-cs"/>
              </a:rPr>
            </a:br>
            <a:r>
              <a:rPr kumimoji="0" lang="en-US" sz="4800" b="0" i="0" u="none" strike="noStrike" kern="1200" cap="none" spc="0" normalizeH="0" baseline="0" noProof="0" dirty="0">
                <a:ln>
                  <a:noFill/>
                </a:ln>
                <a:solidFill>
                  <a:prstClr val="white"/>
                </a:solidFill>
                <a:effectLst/>
                <a:uLnTx/>
                <a:uFillTx/>
                <a:latin typeface="Trebuchet MS" panose="020B0603020202020204"/>
                <a:ea typeface="+mn-ea"/>
                <a:cs typeface="+mn-cs"/>
              </a:rPr>
              <a:t>not the root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prstClr val="white"/>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Trebuchet MS" panose="020B0603020202020204"/>
                <a:ea typeface="+mn-ea"/>
                <a:cs typeface="+mn-cs"/>
              </a:rPr>
              <a:t>Set up IAM users with least number of permissions needed</a:t>
            </a:r>
          </a:p>
        </p:txBody>
      </p:sp>
    </p:spTree>
    <p:extLst>
      <p:ext uri="{BB962C8B-B14F-4D97-AF65-F5344CB8AC3E}">
        <p14:creationId xmlns:p14="http://schemas.microsoft.com/office/powerpoint/2010/main" val="3517453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4" name="Picture 3" descr="A picture containing sky, outdoor, shore, several&#10;&#10;Description automatically generated">
            <a:extLst>
              <a:ext uri="{FF2B5EF4-FFF2-40B4-BE49-F238E27FC236}">
                <a16:creationId xmlns:a16="http://schemas.microsoft.com/office/drawing/2014/main" id="{77A9AF20-5D13-461E-8CF3-F2BC3D87BCD9}"/>
              </a:ext>
            </a:extLst>
          </p:cNvPr>
          <p:cNvPicPr>
            <a:picLocks noChangeAspect="1"/>
          </p:cNvPicPr>
          <p:nvPr/>
        </p:nvPicPr>
        <p:blipFill rotWithShape="1">
          <a:blip r:embed="rId3">
            <a:extLst>
              <a:ext uri="{28A0092B-C50C-407E-A947-70E740481C1C}">
                <a14:useLocalDpi xmlns:a14="http://schemas.microsoft.com/office/drawing/2010/main" val="0"/>
              </a:ext>
            </a:extLst>
          </a:blip>
          <a:srcRect t="13696" b="2050"/>
          <a:stretch/>
        </p:blipFill>
        <p:spPr>
          <a:xfrm>
            <a:off x="20" y="1282"/>
            <a:ext cx="12191980" cy="6856718"/>
          </a:xfrm>
          <a:prstGeom prst="rect">
            <a:avLst/>
          </a:prstGeom>
        </p:spPr>
      </p:pic>
    </p:spTree>
    <p:extLst>
      <p:ext uri="{BB962C8B-B14F-4D97-AF65-F5344CB8AC3E}">
        <p14:creationId xmlns:p14="http://schemas.microsoft.com/office/powerpoint/2010/main" val="1996608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200" y="1613141"/>
            <a:ext cx="10845800" cy="4589462"/>
          </a:xfrm>
        </p:spPr>
        <p:txBody>
          <a:bodyPr/>
          <a:lstStyle/>
          <a:p>
            <a:pPr marL="0" indent="0">
              <a:buNone/>
            </a:pPr>
            <a:r>
              <a:rPr lang="en-US" dirty="0">
                <a:solidFill>
                  <a:srgbClr val="FF9900"/>
                </a:solidFill>
              </a:rPr>
              <a:t>IDENTITY AND ACCESS MANAGEMENT (IAM)</a:t>
            </a:r>
          </a:p>
          <a:p>
            <a:pPr lvl="1"/>
            <a:r>
              <a:rPr lang="en-US" sz="2200" dirty="0"/>
              <a:t>Root account has permissions to do everything, including access to billing info</a:t>
            </a:r>
          </a:p>
          <a:p>
            <a:pPr lvl="2"/>
            <a:r>
              <a:rPr lang="en-US" dirty="0"/>
              <a:t>Do NOT use it for everyday work; use an IAM user instead</a:t>
            </a:r>
          </a:p>
          <a:p>
            <a:pPr lvl="1"/>
            <a:r>
              <a:rPr lang="en-US" sz="2200" dirty="0"/>
              <a:t>By default, IAM users have no permissions</a:t>
            </a:r>
          </a:p>
          <a:p>
            <a:pPr lvl="1"/>
            <a:r>
              <a:rPr lang="en-US" sz="2200" dirty="0"/>
              <a:t>Multi-factor authentication (MFA) can—and should—be enforced for the root account and individual users</a:t>
            </a:r>
          </a:p>
          <a:p>
            <a:pPr lvl="1"/>
            <a:r>
              <a:rPr lang="en-US" sz="2200" dirty="0"/>
              <a:t>Access keys are required for programmatic access (CLI, SDK)</a:t>
            </a:r>
          </a:p>
          <a:p>
            <a:pPr lvl="1"/>
            <a:r>
              <a:rPr lang="en-US" sz="2200" dirty="0"/>
              <a:t>Roles should be used to give permissions to other AWS services</a:t>
            </a:r>
          </a:p>
          <a:p>
            <a:pPr lvl="1"/>
            <a:r>
              <a:rPr lang="en-US" sz="2200" dirty="0"/>
              <a:t>Permissions are controlled by policies; give least privileges</a:t>
            </a:r>
          </a:p>
          <a:p>
            <a:pPr lvl="1"/>
            <a:r>
              <a:rPr lang="en-US" sz="2200" dirty="0"/>
              <a:t>If a permission isn’t given, then by default, it is denied</a:t>
            </a:r>
          </a:p>
          <a:p>
            <a:pPr lvl="1"/>
            <a:r>
              <a:rPr lang="en-US" sz="2200" dirty="0"/>
              <a:t>If two policies are in place, the most restrictive one “wins”</a:t>
            </a:r>
          </a:p>
          <a:p>
            <a:endParaRPr lang="en-US" dirty="0"/>
          </a:p>
          <a:p>
            <a:endParaRPr lang="en-US" dirty="0"/>
          </a:p>
        </p:txBody>
      </p:sp>
    </p:spTree>
    <p:extLst>
      <p:ext uri="{BB962C8B-B14F-4D97-AF65-F5344CB8AC3E}">
        <p14:creationId xmlns:p14="http://schemas.microsoft.com/office/powerpoint/2010/main" val="186342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2A9ADBA-D514-4FA2-A828-EDEACA31140E}"/>
              </a:ext>
            </a:extLst>
          </p:cNvPr>
          <p:cNvSpPr>
            <a:spLocks noGrp="1"/>
          </p:cNvSpPr>
          <p:nvPr>
            <p:ph type="title"/>
          </p:nvPr>
        </p:nvSpPr>
        <p:spPr/>
        <p:txBody>
          <a:bodyPr/>
          <a:lstStyle/>
          <a:p>
            <a:r>
              <a:rPr lang="en-US" dirty="0"/>
              <a:t>Important Points to Remember</a:t>
            </a:r>
          </a:p>
        </p:txBody>
      </p:sp>
      <p:sp>
        <p:nvSpPr>
          <p:cNvPr id="10" name="Content Placeholder 9">
            <a:extLst>
              <a:ext uri="{FF2B5EF4-FFF2-40B4-BE49-F238E27FC236}">
                <a16:creationId xmlns:a16="http://schemas.microsoft.com/office/drawing/2014/main" id="{F5B0D9E6-F036-431C-9761-EBBB7FD48DE4}"/>
              </a:ext>
            </a:extLst>
          </p:cNvPr>
          <p:cNvSpPr>
            <a:spLocks noGrp="1"/>
          </p:cNvSpPr>
          <p:nvPr>
            <p:ph sz="quarter" idx="10"/>
          </p:nvPr>
        </p:nvSpPr>
        <p:spPr>
          <a:xfrm>
            <a:off x="838199" y="1613141"/>
            <a:ext cx="11032671" cy="4589462"/>
          </a:xfrm>
        </p:spPr>
        <p:txBody>
          <a:bodyPr/>
          <a:lstStyle/>
          <a:p>
            <a:pPr marL="0" indent="0">
              <a:buNone/>
            </a:pPr>
            <a:r>
              <a:rPr lang="en-US" dirty="0">
                <a:solidFill>
                  <a:srgbClr val="FF9900"/>
                </a:solidFill>
              </a:rPr>
              <a:t>AUTHENTICATION AND INTEGRATION TOOLS</a:t>
            </a:r>
          </a:p>
          <a:p>
            <a:pPr lvl="1">
              <a:spcBef>
                <a:spcPts val="0"/>
              </a:spcBef>
            </a:pPr>
            <a:r>
              <a:rPr lang="en-US" sz="2200" dirty="0"/>
              <a:t>Security Token Service</a:t>
            </a:r>
          </a:p>
          <a:p>
            <a:pPr lvl="2">
              <a:spcBef>
                <a:spcPts val="0"/>
              </a:spcBef>
            </a:pPr>
            <a:r>
              <a:rPr lang="en-US" sz="1800" dirty="0"/>
              <a:t>Used to grant temporary credentials to AWS (such as with </a:t>
            </a:r>
            <a:r>
              <a:rPr lang="en-US" sz="1800" dirty="0" err="1"/>
              <a:t>AssumeRole</a:t>
            </a:r>
            <a:r>
              <a:rPr lang="en-US" sz="1800" dirty="0"/>
              <a:t>)</a:t>
            </a:r>
          </a:p>
          <a:p>
            <a:pPr lvl="1">
              <a:spcBef>
                <a:spcPts val="0"/>
              </a:spcBef>
            </a:pPr>
            <a:r>
              <a:rPr lang="en-US" sz="2200" dirty="0"/>
              <a:t>Cognito</a:t>
            </a:r>
          </a:p>
          <a:p>
            <a:pPr lvl="2">
              <a:spcBef>
                <a:spcPts val="0"/>
              </a:spcBef>
            </a:pPr>
            <a:r>
              <a:rPr lang="en-US" sz="1800" dirty="0"/>
              <a:t>Recommended way to manage users for mobile and web-based applications</a:t>
            </a:r>
          </a:p>
          <a:p>
            <a:pPr lvl="1">
              <a:spcBef>
                <a:spcPts val="0"/>
              </a:spcBef>
            </a:pPr>
            <a:r>
              <a:rPr lang="en-US" sz="2200" dirty="0"/>
              <a:t>Managed Microsoft AD</a:t>
            </a:r>
          </a:p>
          <a:p>
            <a:pPr lvl="2">
              <a:spcBef>
                <a:spcPts val="0"/>
              </a:spcBef>
            </a:pPr>
            <a:r>
              <a:rPr lang="en-US" sz="1800" dirty="0"/>
              <a:t>Controls how Microsoft technologies (SharePoint, .NET, SQL Server) in a </a:t>
            </a:r>
            <a:r>
              <a:rPr lang="en-US" sz="1800" dirty="0" err="1"/>
              <a:t>VPC</a:t>
            </a:r>
            <a:r>
              <a:rPr lang="en-US" sz="1800" dirty="0"/>
              <a:t> interact with AWS resources</a:t>
            </a:r>
          </a:p>
          <a:p>
            <a:pPr lvl="1">
              <a:spcBef>
                <a:spcPts val="0"/>
              </a:spcBef>
            </a:pPr>
            <a:r>
              <a:rPr lang="en-US" sz="2200" dirty="0"/>
              <a:t>AD Connector</a:t>
            </a:r>
          </a:p>
          <a:p>
            <a:pPr lvl="2">
              <a:spcBef>
                <a:spcPts val="0"/>
              </a:spcBef>
            </a:pPr>
            <a:r>
              <a:rPr lang="en-US" sz="1800" dirty="0"/>
              <a:t>A proxy to on-premises Active Directory; all users managed on-premises</a:t>
            </a:r>
            <a:endParaRPr lang="en-US" sz="2200" dirty="0"/>
          </a:p>
          <a:p>
            <a:pPr lvl="1">
              <a:spcBef>
                <a:spcPts val="0"/>
              </a:spcBef>
            </a:pPr>
            <a:r>
              <a:rPr lang="en-US" sz="2200" dirty="0"/>
              <a:t>AWS </a:t>
            </a:r>
            <a:r>
              <a:rPr lang="en-US" sz="2200" dirty="0" err="1"/>
              <a:t>SSO</a:t>
            </a:r>
            <a:endParaRPr lang="en-US" sz="2200" dirty="0"/>
          </a:p>
          <a:p>
            <a:pPr lvl="2">
              <a:spcBef>
                <a:spcPts val="0"/>
              </a:spcBef>
            </a:pPr>
            <a:r>
              <a:rPr lang="en-US" sz="1800" dirty="0"/>
              <a:t>Allows users to log in only once, and credentials are used across accounts and other applications</a:t>
            </a:r>
          </a:p>
          <a:p>
            <a:pPr lvl="1">
              <a:spcBef>
                <a:spcPts val="0"/>
              </a:spcBef>
            </a:pPr>
            <a:r>
              <a:rPr lang="en-US" sz="2200" dirty="0"/>
              <a:t>Organizations</a:t>
            </a:r>
          </a:p>
          <a:p>
            <a:pPr lvl="2">
              <a:spcBef>
                <a:spcPts val="0"/>
              </a:spcBef>
            </a:pPr>
            <a:r>
              <a:rPr lang="en-US" sz="1800" dirty="0"/>
              <a:t>A collection of accounts; required to use </a:t>
            </a:r>
            <a:r>
              <a:rPr lang="en-US" sz="1800" dirty="0" err="1"/>
              <a:t>SSO</a:t>
            </a:r>
            <a:endParaRPr lang="en-US" sz="1800" dirty="0"/>
          </a:p>
          <a:p>
            <a:pPr lvl="2">
              <a:spcBef>
                <a:spcPts val="0"/>
              </a:spcBef>
            </a:pPr>
            <a:r>
              <a:rPr lang="en-US" sz="1800" dirty="0"/>
              <a:t>Service Control Policies (SCP) let you define allow/deny for an </a:t>
            </a:r>
            <a:r>
              <a:rPr lang="en-US" sz="1800"/>
              <a:t>entire account</a:t>
            </a:r>
            <a:endParaRPr lang="en-US" sz="1800" dirty="0"/>
          </a:p>
          <a:p>
            <a:pPr lvl="1"/>
            <a:endParaRPr lang="en-US" sz="2200" dirty="0"/>
          </a:p>
          <a:p>
            <a:endParaRPr lang="en-US" dirty="0"/>
          </a:p>
        </p:txBody>
      </p:sp>
    </p:spTree>
    <p:extLst>
      <p:ext uri="{BB962C8B-B14F-4D97-AF65-F5344CB8AC3E}">
        <p14:creationId xmlns:p14="http://schemas.microsoft.com/office/powerpoint/2010/main" val="37562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0345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 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03450"/>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Tree>
    <p:extLst>
      <p:ext uri="{BB962C8B-B14F-4D97-AF65-F5344CB8AC3E}">
        <p14:creationId xmlns:p14="http://schemas.microsoft.com/office/powerpoint/2010/main" val="89783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8E237-4A84-4D4A-BBE9-7FCA2B35CE4B}"/>
              </a:ext>
            </a:extLst>
          </p:cNvPr>
          <p:cNvSpPr/>
          <p:nvPr/>
        </p:nvSpPr>
        <p:spPr>
          <a:xfrm>
            <a:off x="2206938" y="1453740"/>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a:t>
            </a:r>
          </a:p>
        </p:txBody>
      </p:sp>
      <p:sp>
        <p:nvSpPr>
          <p:cNvPr id="8" name="Rectangle 7">
            <a:extLst>
              <a:ext uri="{FF2B5EF4-FFF2-40B4-BE49-F238E27FC236}">
                <a16:creationId xmlns:a16="http://schemas.microsoft.com/office/drawing/2014/main" id="{A56F0486-D6D8-46A2-9169-3542BDF9FA84}"/>
              </a:ext>
            </a:extLst>
          </p:cNvPr>
          <p:cNvSpPr/>
          <p:nvPr/>
        </p:nvSpPr>
        <p:spPr>
          <a:xfrm>
            <a:off x="2206938" y="2478595"/>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2</a:t>
            </a:r>
          </a:p>
        </p:txBody>
      </p:sp>
      <p:sp>
        <p:nvSpPr>
          <p:cNvPr id="9" name="Rectangle 8">
            <a:extLst>
              <a:ext uri="{FF2B5EF4-FFF2-40B4-BE49-F238E27FC236}">
                <a16:creationId xmlns:a16="http://schemas.microsoft.com/office/drawing/2014/main" id="{DE6DAF49-663B-4527-8B03-3274A1EC3F2C}"/>
              </a:ext>
            </a:extLst>
          </p:cNvPr>
          <p:cNvSpPr/>
          <p:nvPr/>
        </p:nvSpPr>
        <p:spPr>
          <a:xfrm>
            <a:off x="2206938" y="3503450"/>
            <a:ext cx="984658" cy="8455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a:t>
            </a:r>
          </a:p>
        </p:txBody>
      </p:sp>
      <p:sp>
        <p:nvSpPr>
          <p:cNvPr id="10" name="Rectangle 9">
            <a:extLst>
              <a:ext uri="{FF2B5EF4-FFF2-40B4-BE49-F238E27FC236}">
                <a16:creationId xmlns:a16="http://schemas.microsoft.com/office/drawing/2014/main" id="{7EEB0EFF-4EE2-42BB-ACC7-0D2C48D8A179}"/>
              </a:ext>
            </a:extLst>
          </p:cNvPr>
          <p:cNvSpPr/>
          <p:nvPr/>
        </p:nvSpPr>
        <p:spPr>
          <a:xfrm>
            <a:off x="2206938" y="4543684"/>
            <a:ext cx="984658"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4</a:t>
            </a:r>
          </a:p>
        </p:txBody>
      </p:sp>
      <p:sp>
        <p:nvSpPr>
          <p:cNvPr id="11" name="Rectangle 10">
            <a:extLst>
              <a:ext uri="{FF2B5EF4-FFF2-40B4-BE49-F238E27FC236}">
                <a16:creationId xmlns:a16="http://schemas.microsoft.com/office/drawing/2014/main" id="{327AC3EA-CB96-4278-B06D-FC15AB1A9214}"/>
              </a:ext>
            </a:extLst>
          </p:cNvPr>
          <p:cNvSpPr/>
          <p:nvPr/>
        </p:nvSpPr>
        <p:spPr>
          <a:xfrm>
            <a:off x="3356229" y="1453739"/>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Users</a:t>
            </a:r>
          </a:p>
        </p:txBody>
      </p:sp>
      <p:sp>
        <p:nvSpPr>
          <p:cNvPr id="12" name="Rectangle 11">
            <a:extLst>
              <a:ext uri="{FF2B5EF4-FFF2-40B4-BE49-F238E27FC236}">
                <a16:creationId xmlns:a16="http://schemas.microsoft.com/office/drawing/2014/main" id="{7E6742F6-175B-4255-9C36-D5A53EEDE255}"/>
              </a:ext>
            </a:extLst>
          </p:cNvPr>
          <p:cNvSpPr/>
          <p:nvPr/>
        </p:nvSpPr>
        <p:spPr>
          <a:xfrm>
            <a:off x="3356229" y="247859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Groups</a:t>
            </a:r>
          </a:p>
        </p:txBody>
      </p:sp>
      <p:sp>
        <p:nvSpPr>
          <p:cNvPr id="13" name="Rectangle 12">
            <a:extLst>
              <a:ext uri="{FF2B5EF4-FFF2-40B4-BE49-F238E27FC236}">
                <a16:creationId xmlns:a16="http://schemas.microsoft.com/office/drawing/2014/main" id="{636EC9DC-1FD1-4F31-8BF3-2D628661ECF9}"/>
              </a:ext>
            </a:extLst>
          </p:cNvPr>
          <p:cNvSpPr/>
          <p:nvPr/>
        </p:nvSpPr>
        <p:spPr>
          <a:xfrm>
            <a:off x="3356229" y="3503450"/>
            <a:ext cx="7130642" cy="845541"/>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Roles</a:t>
            </a:r>
          </a:p>
        </p:txBody>
      </p:sp>
      <p:sp>
        <p:nvSpPr>
          <p:cNvPr id="14" name="Rectangle 13">
            <a:extLst>
              <a:ext uri="{FF2B5EF4-FFF2-40B4-BE49-F238E27FC236}">
                <a16:creationId xmlns:a16="http://schemas.microsoft.com/office/drawing/2014/main" id="{A9317038-B841-4086-A5E8-56652FBCCC62}"/>
              </a:ext>
            </a:extLst>
          </p:cNvPr>
          <p:cNvSpPr/>
          <p:nvPr/>
        </p:nvSpPr>
        <p:spPr>
          <a:xfrm>
            <a:off x="3356229" y="4543684"/>
            <a:ext cx="7130642" cy="84554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Policies (and attach them)</a:t>
            </a:r>
          </a:p>
        </p:txBody>
      </p:sp>
    </p:spTree>
    <p:extLst>
      <p:ext uri="{BB962C8B-B14F-4D97-AF65-F5344CB8AC3E}">
        <p14:creationId xmlns:p14="http://schemas.microsoft.com/office/powerpoint/2010/main" val="161609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18F920-B9AD-4299-A313-8D4529C90478}"/>
              </a:ext>
            </a:extLst>
          </p:cNvPr>
          <p:cNvSpPr>
            <a:spLocks noGrp="1"/>
          </p:cNvSpPr>
          <p:nvPr>
            <p:ph type="body" sz="quarter" idx="10"/>
          </p:nvPr>
        </p:nvSpPr>
        <p:spPr>
          <a:xfrm>
            <a:off x="2126643" y="1814945"/>
            <a:ext cx="7903633" cy="726783"/>
          </a:xfrm>
        </p:spPr>
        <p:txBody>
          <a:bodyPr/>
          <a:lstStyle/>
          <a:p>
            <a:r>
              <a:rPr lang="en-US" sz="5400" dirty="0">
                <a:solidFill>
                  <a:srgbClr val="F68D11"/>
                </a:solidFill>
                <a:latin typeface="+mj-lt"/>
              </a:rPr>
              <a:t>Role</a:t>
            </a:r>
          </a:p>
        </p:txBody>
      </p:sp>
      <p:sp>
        <p:nvSpPr>
          <p:cNvPr id="3" name="Text Placeholder 2">
            <a:extLst>
              <a:ext uri="{FF2B5EF4-FFF2-40B4-BE49-F238E27FC236}">
                <a16:creationId xmlns:a16="http://schemas.microsoft.com/office/drawing/2014/main" id="{D9723C56-5E32-4043-8111-6D936D477843}"/>
              </a:ext>
            </a:extLst>
          </p:cNvPr>
          <p:cNvSpPr>
            <a:spLocks noGrp="1"/>
          </p:cNvSpPr>
          <p:nvPr>
            <p:ph type="body" sz="quarter" idx="11"/>
          </p:nvPr>
        </p:nvSpPr>
        <p:spPr>
          <a:xfrm>
            <a:off x="2143894" y="2646867"/>
            <a:ext cx="8294067" cy="2175172"/>
          </a:xfrm>
        </p:spPr>
        <p:txBody>
          <a:bodyPr/>
          <a:lstStyle/>
          <a:p>
            <a:pPr>
              <a:lnSpc>
                <a:spcPct val="100000"/>
              </a:lnSpc>
            </a:pPr>
            <a:r>
              <a:rPr lang="en-US" dirty="0">
                <a:latin typeface="+mj-lt"/>
              </a:rPr>
              <a:t>Similar to a user (an identity with permissions)</a:t>
            </a:r>
          </a:p>
          <a:p>
            <a:pPr>
              <a:lnSpc>
                <a:spcPct val="100000"/>
              </a:lnSpc>
            </a:pPr>
            <a:r>
              <a:rPr lang="en-US" b="1" dirty="0">
                <a:solidFill>
                  <a:srgbClr val="FF9900"/>
                </a:solidFill>
                <a:latin typeface="+mj-lt"/>
              </a:rPr>
              <a:t>Does not have credentials </a:t>
            </a:r>
            <a:r>
              <a:rPr lang="en-US" dirty="0">
                <a:latin typeface="+mj-lt"/>
              </a:rPr>
              <a:t>(password or keys)</a:t>
            </a:r>
          </a:p>
          <a:p>
            <a:pPr>
              <a:lnSpc>
                <a:spcPct val="100000"/>
              </a:lnSpc>
            </a:pPr>
            <a:r>
              <a:rPr lang="en-US" b="1" dirty="0">
                <a:solidFill>
                  <a:srgbClr val="FF9900"/>
                </a:solidFill>
                <a:latin typeface="+mj-lt"/>
              </a:rPr>
              <a:t>Assumable</a:t>
            </a:r>
            <a:r>
              <a:rPr lang="en-US" dirty="0">
                <a:solidFill>
                  <a:srgbClr val="FF9900"/>
                </a:solidFill>
                <a:latin typeface="+mj-lt"/>
              </a:rPr>
              <a:t>, </a:t>
            </a:r>
            <a:r>
              <a:rPr lang="en-US" b="1" dirty="0">
                <a:solidFill>
                  <a:srgbClr val="FF9900"/>
                </a:solidFill>
                <a:latin typeface="+mj-lt"/>
              </a:rPr>
              <a:t>temporarily</a:t>
            </a:r>
            <a:r>
              <a:rPr lang="en-US" b="1" dirty="0">
                <a:latin typeface="+mj-lt"/>
              </a:rPr>
              <a:t>,</a:t>
            </a:r>
            <a:r>
              <a:rPr lang="en-US" dirty="0">
                <a:latin typeface="+mj-lt"/>
              </a:rPr>
              <a:t> by anyone who needs it</a:t>
            </a:r>
          </a:p>
        </p:txBody>
      </p:sp>
    </p:spTree>
    <p:extLst>
      <p:ext uri="{BB962C8B-B14F-4D97-AF65-F5344CB8AC3E}">
        <p14:creationId xmlns:p14="http://schemas.microsoft.com/office/powerpoint/2010/main" val="206447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1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6.xml><?xml version="1.0" encoding="utf-8"?>
<a:theme xmlns:a="http://schemas.openxmlformats.org/drawingml/2006/main" name="2_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32113</TotalTime>
  <Words>8316</Words>
  <Application>Microsoft Office PowerPoint</Application>
  <PresentationFormat>Widescreen</PresentationFormat>
  <Paragraphs>918</Paragraphs>
  <Slides>62</Slides>
  <Notes>62</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62</vt:i4>
      </vt:variant>
    </vt:vector>
  </HeadingPairs>
  <TitlesOfParts>
    <vt:vector size="82" baseType="lpstr">
      <vt:lpstr>Arial</vt:lpstr>
      <vt:lpstr>Calibri</vt:lpstr>
      <vt:lpstr>Calibri Light</vt:lpstr>
      <vt:lpstr>Courier New</vt:lpstr>
      <vt:lpstr>Leelawadee UI</vt:lpstr>
      <vt:lpstr>Lucida Grande</vt:lpstr>
      <vt:lpstr>Montserrat</vt:lpstr>
      <vt:lpstr>Myriad Pro</vt:lpstr>
      <vt:lpstr>Myriad Pro Light</vt:lpstr>
      <vt:lpstr>PS TT Commons</vt:lpstr>
      <vt:lpstr>PS TT Commons Light</vt:lpstr>
      <vt:lpstr>Tahoma</vt:lpstr>
      <vt:lpstr>Trebuchet MS</vt:lpstr>
      <vt:lpstr>Wingdings</vt:lpstr>
      <vt:lpstr>Blank</vt:lpstr>
      <vt:lpstr>ZtM</vt:lpstr>
      <vt:lpstr>1_Blank</vt:lpstr>
      <vt:lpstr>2_Blank</vt:lpstr>
      <vt:lpstr>1_ZtM</vt:lpstr>
      <vt:lpstr>2_ZtM</vt:lpstr>
      <vt:lpstr>PowerPoint Presentation</vt:lpstr>
      <vt:lpstr>PowerPoint Presentation</vt:lpstr>
      <vt:lpstr>PowerPoint Presentation</vt:lpstr>
      <vt:lpstr>PowerPoint Presentation</vt:lpstr>
      <vt:lpstr>Root User vs. IAM 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Assuming a Role with 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Directory Service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Points to Remember</vt:lpstr>
      <vt:lpstr>Important Points to Remember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2509</cp:revision>
  <dcterms:created xsi:type="dcterms:W3CDTF">2021-07-31T23:46:42Z</dcterms:created>
  <dcterms:modified xsi:type="dcterms:W3CDTF">2022-09-07T14:56:37Z</dcterms:modified>
</cp:coreProperties>
</file>